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6" r:id="rId2"/>
  </p:sldMasterIdLst>
  <p:notesMasterIdLst>
    <p:notesMasterId r:id="rId4"/>
  </p:notesMasterIdLst>
  <p:sldIdLst>
    <p:sldId id="257" r:id="rId3"/>
  </p:sldIdLst>
  <p:sldSz cx="30275213" cy="42803763"/>
  <p:notesSz cx="6797675" cy="9926638"/>
  <p:defaultTextStyle>
    <a:defPPr>
      <a:defRPr lang="de-DE"/>
    </a:defPPr>
    <a:lvl1pPr algn="l" rtl="0" eaLnBrk="0" fontAlgn="base" hangingPunct="0">
      <a:spcBef>
        <a:spcPct val="0"/>
      </a:spcBef>
      <a:spcAft>
        <a:spcPct val="0"/>
      </a:spcAft>
      <a:defRPr sz="3288" kern="1200">
        <a:solidFill>
          <a:schemeClr val="tx1"/>
        </a:solidFill>
        <a:latin typeface="Times New Roman" pitchFamily="18" charset="0"/>
        <a:ea typeface="+mn-ea"/>
        <a:cs typeface="+mn-cs"/>
      </a:defRPr>
    </a:lvl1pPr>
    <a:lvl2pPr marL="417561" algn="l" rtl="0" eaLnBrk="0" fontAlgn="base" hangingPunct="0">
      <a:spcBef>
        <a:spcPct val="0"/>
      </a:spcBef>
      <a:spcAft>
        <a:spcPct val="0"/>
      </a:spcAft>
      <a:defRPr sz="3288" kern="1200">
        <a:solidFill>
          <a:schemeClr val="tx1"/>
        </a:solidFill>
        <a:latin typeface="Times New Roman" pitchFamily="18" charset="0"/>
        <a:ea typeface="+mn-ea"/>
        <a:cs typeface="+mn-cs"/>
      </a:defRPr>
    </a:lvl2pPr>
    <a:lvl3pPr marL="835122" algn="l" rtl="0" eaLnBrk="0" fontAlgn="base" hangingPunct="0">
      <a:spcBef>
        <a:spcPct val="0"/>
      </a:spcBef>
      <a:spcAft>
        <a:spcPct val="0"/>
      </a:spcAft>
      <a:defRPr sz="3288" kern="1200">
        <a:solidFill>
          <a:schemeClr val="tx1"/>
        </a:solidFill>
        <a:latin typeface="Times New Roman" pitchFamily="18" charset="0"/>
        <a:ea typeface="+mn-ea"/>
        <a:cs typeface="+mn-cs"/>
      </a:defRPr>
    </a:lvl3pPr>
    <a:lvl4pPr marL="1252682" algn="l" rtl="0" eaLnBrk="0" fontAlgn="base" hangingPunct="0">
      <a:spcBef>
        <a:spcPct val="0"/>
      </a:spcBef>
      <a:spcAft>
        <a:spcPct val="0"/>
      </a:spcAft>
      <a:defRPr sz="3288" kern="1200">
        <a:solidFill>
          <a:schemeClr val="tx1"/>
        </a:solidFill>
        <a:latin typeface="Times New Roman" pitchFamily="18" charset="0"/>
        <a:ea typeface="+mn-ea"/>
        <a:cs typeface="+mn-cs"/>
      </a:defRPr>
    </a:lvl4pPr>
    <a:lvl5pPr marL="1670243" algn="l" rtl="0" eaLnBrk="0" fontAlgn="base" hangingPunct="0">
      <a:spcBef>
        <a:spcPct val="0"/>
      </a:spcBef>
      <a:spcAft>
        <a:spcPct val="0"/>
      </a:spcAft>
      <a:defRPr sz="3288" kern="1200">
        <a:solidFill>
          <a:schemeClr val="tx1"/>
        </a:solidFill>
        <a:latin typeface="Times New Roman" pitchFamily="18" charset="0"/>
        <a:ea typeface="+mn-ea"/>
        <a:cs typeface="+mn-cs"/>
      </a:defRPr>
    </a:lvl5pPr>
    <a:lvl6pPr marL="2087804" algn="l" defTabSz="835122" rtl="0" eaLnBrk="1" latinLnBrk="0" hangingPunct="1">
      <a:defRPr sz="3288" kern="1200">
        <a:solidFill>
          <a:schemeClr val="tx1"/>
        </a:solidFill>
        <a:latin typeface="Times New Roman" pitchFamily="18" charset="0"/>
        <a:ea typeface="+mn-ea"/>
        <a:cs typeface="+mn-cs"/>
      </a:defRPr>
    </a:lvl6pPr>
    <a:lvl7pPr marL="2505365" algn="l" defTabSz="835122" rtl="0" eaLnBrk="1" latinLnBrk="0" hangingPunct="1">
      <a:defRPr sz="3288" kern="1200">
        <a:solidFill>
          <a:schemeClr val="tx1"/>
        </a:solidFill>
        <a:latin typeface="Times New Roman" pitchFamily="18" charset="0"/>
        <a:ea typeface="+mn-ea"/>
        <a:cs typeface="+mn-cs"/>
      </a:defRPr>
    </a:lvl7pPr>
    <a:lvl8pPr marL="2922925" algn="l" defTabSz="835122" rtl="0" eaLnBrk="1" latinLnBrk="0" hangingPunct="1">
      <a:defRPr sz="3288" kern="1200">
        <a:solidFill>
          <a:schemeClr val="tx1"/>
        </a:solidFill>
        <a:latin typeface="Times New Roman" pitchFamily="18" charset="0"/>
        <a:ea typeface="+mn-ea"/>
        <a:cs typeface="+mn-cs"/>
      </a:defRPr>
    </a:lvl8pPr>
    <a:lvl9pPr marL="3340486" algn="l" defTabSz="835122" rtl="0" eaLnBrk="1" latinLnBrk="0" hangingPunct="1">
      <a:defRPr sz="3288"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846" userDrawn="1">
          <p15:clr>
            <a:srgbClr val="A4A3A4"/>
          </p15:clr>
        </p15:guide>
        <p15:guide id="2" pos="1165"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Bernd" initials="TB" lastIdx="9" clrIdx="0">
    <p:extLst>
      <p:ext uri="{19B8F6BF-5375-455C-9EA6-DF929625EA0E}">
        <p15:presenceInfo xmlns:p15="http://schemas.microsoft.com/office/powerpoint/2012/main" userId="S::bernd.thomas@reutlingen-university.de::2c3e0f12-4772-4a81-ba4f-ed1e4f8da3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70C0"/>
    <a:srgbClr val="0072B0"/>
    <a:srgbClr val="3366CC"/>
    <a:srgbClr val="0066FF"/>
    <a:srgbClr val="84B901"/>
    <a:srgbClr val="90C901"/>
    <a:srgbClr val="99CC00"/>
    <a:srgbClr val="CCCC00"/>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97" autoAdjust="0"/>
    <p:restoredTop sz="95501" autoAdjust="0"/>
  </p:normalViewPr>
  <p:slideViewPr>
    <p:cSldViewPr showGuides="1">
      <p:cViewPr>
        <p:scale>
          <a:sx n="66" d="100"/>
          <a:sy n="66" d="100"/>
        </p:scale>
        <p:origin x="-5640" y="-13644"/>
      </p:cViewPr>
      <p:guideLst>
        <p:guide orient="horz" pos="1846"/>
        <p:guide pos="1165"/>
      </p:guideLst>
    </p:cSldViewPr>
  </p:slideViewPr>
  <p:outlineViewPr>
    <p:cViewPr>
      <p:scale>
        <a:sx n="33" d="100"/>
        <a:sy n="33" d="100"/>
      </p:scale>
      <p:origin x="0" y="0"/>
    </p:cViewPr>
  </p:outlineViewPr>
  <p:notesTextViewPr>
    <p:cViewPr>
      <p:scale>
        <a:sx n="20" d="100"/>
        <a:sy n="20" d="100"/>
      </p:scale>
      <p:origin x="0" y="0"/>
    </p:cViewPr>
  </p:notesTextViewPr>
  <p:sorterViewPr>
    <p:cViewPr>
      <p:scale>
        <a:sx n="66" d="100"/>
        <a:sy n="66" d="100"/>
      </p:scale>
      <p:origin x="0" y="0"/>
    </p:cViewPr>
  </p:sorterViewPr>
  <p:notesViewPr>
    <p:cSldViewPr showGuides="1">
      <p:cViewPr varScale="1">
        <p:scale>
          <a:sx n="68" d="100"/>
          <a:sy n="68" d="100"/>
        </p:scale>
        <p:origin x="-1938" y="-7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commentAuthors" Target="commentAuthors.xml"/><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45977" cy="49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9" tIns="45739" rIns="91479" bIns="45739" numCol="1" anchor="t" anchorCtr="0" compatLnSpc="1">
            <a:prstTxWarp prst="textNoShape">
              <a:avLst/>
            </a:prstTxWarp>
          </a:bodyPr>
          <a:lstStyle>
            <a:lvl1pPr>
              <a:defRPr sz="1200"/>
            </a:lvl1pPr>
          </a:lstStyle>
          <a:p>
            <a:endParaRPr lang="de-DE"/>
          </a:p>
        </p:txBody>
      </p:sp>
      <p:sp>
        <p:nvSpPr>
          <p:cNvPr id="4099" name="Rectangle 3"/>
          <p:cNvSpPr>
            <a:spLocks noGrp="1" noChangeArrowheads="1"/>
          </p:cNvSpPr>
          <p:nvPr>
            <p:ph type="dt" idx="1"/>
          </p:nvPr>
        </p:nvSpPr>
        <p:spPr bwMode="auto">
          <a:xfrm>
            <a:off x="3851700" y="1"/>
            <a:ext cx="2945977" cy="49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9" tIns="45739" rIns="91479" bIns="45739" numCol="1" anchor="t" anchorCtr="0" compatLnSpc="1">
            <a:prstTxWarp prst="textNoShape">
              <a:avLst/>
            </a:prstTxWarp>
          </a:bodyPr>
          <a:lstStyle>
            <a:lvl1pPr algn="r">
              <a:defRPr sz="1200"/>
            </a:lvl1pPr>
          </a:lstStyle>
          <a:p>
            <a:endParaRPr lang="de-DE"/>
          </a:p>
        </p:txBody>
      </p:sp>
      <p:sp>
        <p:nvSpPr>
          <p:cNvPr id="4100" name="Rectangle 4"/>
          <p:cNvSpPr>
            <a:spLocks noGrp="1" noRot="1" noChangeAspect="1" noChangeArrowheads="1" noTextEdit="1"/>
          </p:cNvSpPr>
          <p:nvPr>
            <p:ph type="sldImg" idx="2"/>
          </p:nvPr>
        </p:nvSpPr>
        <p:spPr bwMode="auto">
          <a:xfrm>
            <a:off x="2084388" y="744538"/>
            <a:ext cx="263207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05723" y="4716384"/>
            <a:ext cx="4986233" cy="4465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9" tIns="45739" rIns="91479" bIns="45739"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4102" name="Rectangle 6"/>
          <p:cNvSpPr>
            <a:spLocks noGrp="1" noChangeArrowheads="1"/>
          </p:cNvSpPr>
          <p:nvPr>
            <p:ph type="ftr" sz="quarter" idx="4"/>
          </p:nvPr>
        </p:nvSpPr>
        <p:spPr bwMode="auto">
          <a:xfrm>
            <a:off x="1" y="9429592"/>
            <a:ext cx="2945977" cy="49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9" tIns="45739" rIns="91479" bIns="45739" numCol="1" anchor="b" anchorCtr="0" compatLnSpc="1">
            <a:prstTxWarp prst="textNoShape">
              <a:avLst/>
            </a:prstTxWarp>
          </a:bodyPr>
          <a:lstStyle>
            <a:lvl1pPr>
              <a:defRPr sz="1200"/>
            </a:lvl1pPr>
          </a:lstStyle>
          <a:p>
            <a:endParaRPr lang="de-DE"/>
          </a:p>
        </p:txBody>
      </p:sp>
      <p:sp>
        <p:nvSpPr>
          <p:cNvPr id="4103" name="Rectangle 7"/>
          <p:cNvSpPr>
            <a:spLocks noGrp="1" noChangeArrowheads="1"/>
          </p:cNvSpPr>
          <p:nvPr>
            <p:ph type="sldNum" sz="quarter" idx="5"/>
          </p:nvPr>
        </p:nvSpPr>
        <p:spPr bwMode="auto">
          <a:xfrm>
            <a:off x="3851700" y="9429592"/>
            <a:ext cx="2945977" cy="497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79" tIns="45739" rIns="91479" bIns="45739" numCol="1" anchor="b" anchorCtr="0" compatLnSpc="1">
            <a:prstTxWarp prst="textNoShape">
              <a:avLst/>
            </a:prstTxWarp>
          </a:bodyPr>
          <a:lstStyle>
            <a:lvl1pPr algn="r">
              <a:defRPr sz="1200"/>
            </a:lvl1pPr>
          </a:lstStyle>
          <a:p>
            <a:fld id="{65633BA3-FA5B-4960-AC86-3A5B8DF8C652}" type="slidenum">
              <a:rPr lang="de-DE"/>
              <a:pPr/>
              <a:t>‹Nr.›</a:t>
            </a:fld>
            <a:endParaRPr lang="de-DE"/>
          </a:p>
        </p:txBody>
      </p:sp>
    </p:spTree>
    <p:extLst>
      <p:ext uri="{BB962C8B-B14F-4D97-AF65-F5344CB8AC3E}">
        <p14:creationId xmlns:p14="http://schemas.microsoft.com/office/powerpoint/2010/main" val="42351155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96" kern="1200">
        <a:solidFill>
          <a:schemeClr val="tx1"/>
        </a:solidFill>
        <a:latin typeface="Times New Roman" pitchFamily="18" charset="0"/>
        <a:ea typeface="+mn-ea"/>
        <a:cs typeface="+mn-cs"/>
      </a:defRPr>
    </a:lvl1pPr>
    <a:lvl2pPr marL="417561" algn="l" rtl="0" eaLnBrk="0" fontAlgn="base" hangingPunct="0">
      <a:spcBef>
        <a:spcPct val="30000"/>
      </a:spcBef>
      <a:spcAft>
        <a:spcPct val="0"/>
      </a:spcAft>
      <a:defRPr sz="1096" kern="1200">
        <a:solidFill>
          <a:schemeClr val="tx1"/>
        </a:solidFill>
        <a:latin typeface="Times New Roman" pitchFamily="18" charset="0"/>
        <a:ea typeface="+mn-ea"/>
        <a:cs typeface="+mn-cs"/>
      </a:defRPr>
    </a:lvl2pPr>
    <a:lvl3pPr marL="835122" algn="l" rtl="0" eaLnBrk="0" fontAlgn="base" hangingPunct="0">
      <a:spcBef>
        <a:spcPct val="30000"/>
      </a:spcBef>
      <a:spcAft>
        <a:spcPct val="0"/>
      </a:spcAft>
      <a:defRPr sz="1096" kern="1200">
        <a:solidFill>
          <a:schemeClr val="tx1"/>
        </a:solidFill>
        <a:latin typeface="Times New Roman" pitchFamily="18" charset="0"/>
        <a:ea typeface="+mn-ea"/>
        <a:cs typeface="+mn-cs"/>
      </a:defRPr>
    </a:lvl3pPr>
    <a:lvl4pPr marL="1252682" algn="l" rtl="0" eaLnBrk="0" fontAlgn="base" hangingPunct="0">
      <a:spcBef>
        <a:spcPct val="30000"/>
      </a:spcBef>
      <a:spcAft>
        <a:spcPct val="0"/>
      </a:spcAft>
      <a:defRPr sz="1096" kern="1200">
        <a:solidFill>
          <a:schemeClr val="tx1"/>
        </a:solidFill>
        <a:latin typeface="Times New Roman" pitchFamily="18" charset="0"/>
        <a:ea typeface="+mn-ea"/>
        <a:cs typeface="+mn-cs"/>
      </a:defRPr>
    </a:lvl4pPr>
    <a:lvl5pPr marL="1670243" algn="l" rtl="0" eaLnBrk="0" fontAlgn="base" hangingPunct="0">
      <a:spcBef>
        <a:spcPct val="30000"/>
      </a:spcBef>
      <a:spcAft>
        <a:spcPct val="0"/>
      </a:spcAft>
      <a:defRPr sz="1096" kern="1200">
        <a:solidFill>
          <a:schemeClr val="tx1"/>
        </a:solidFill>
        <a:latin typeface="Times New Roman" pitchFamily="18" charset="0"/>
        <a:ea typeface="+mn-ea"/>
        <a:cs typeface="+mn-cs"/>
      </a:defRPr>
    </a:lvl5pPr>
    <a:lvl6pPr marL="2087804" algn="l" defTabSz="835122" rtl="0" eaLnBrk="1" latinLnBrk="0" hangingPunct="1">
      <a:defRPr sz="1096" kern="1200">
        <a:solidFill>
          <a:schemeClr val="tx1"/>
        </a:solidFill>
        <a:latin typeface="+mn-lt"/>
        <a:ea typeface="+mn-ea"/>
        <a:cs typeface="+mn-cs"/>
      </a:defRPr>
    </a:lvl6pPr>
    <a:lvl7pPr marL="2505365" algn="l" defTabSz="835122" rtl="0" eaLnBrk="1" latinLnBrk="0" hangingPunct="1">
      <a:defRPr sz="1096" kern="1200">
        <a:solidFill>
          <a:schemeClr val="tx1"/>
        </a:solidFill>
        <a:latin typeface="+mn-lt"/>
        <a:ea typeface="+mn-ea"/>
        <a:cs typeface="+mn-cs"/>
      </a:defRPr>
    </a:lvl7pPr>
    <a:lvl8pPr marL="2922925" algn="l" defTabSz="835122" rtl="0" eaLnBrk="1" latinLnBrk="0" hangingPunct="1">
      <a:defRPr sz="1096" kern="1200">
        <a:solidFill>
          <a:schemeClr val="tx1"/>
        </a:solidFill>
        <a:latin typeface="+mn-lt"/>
        <a:ea typeface="+mn-ea"/>
        <a:cs typeface="+mn-cs"/>
      </a:defRPr>
    </a:lvl8pPr>
    <a:lvl9pPr marL="3340486" algn="l" defTabSz="835122" rtl="0" eaLnBrk="1" latinLnBrk="0" hangingPunct="1">
      <a:defRPr sz="109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3E6C22-850D-44A9-85DA-0C4F1A7589A8}" type="slidenum">
              <a:rPr lang="de-DE"/>
              <a:pPr/>
              <a:t>1</a:t>
            </a:fld>
            <a:endParaRPr lang="de-DE"/>
          </a:p>
        </p:txBody>
      </p:sp>
      <p:sp>
        <p:nvSpPr>
          <p:cNvPr id="6146" name="Rectangle 2"/>
          <p:cNvSpPr>
            <a:spLocks noGrp="1" noRot="1" noChangeAspect="1" noChangeArrowheads="1" noTextEdit="1"/>
          </p:cNvSpPr>
          <p:nvPr>
            <p:ph type="sldImg"/>
          </p:nvPr>
        </p:nvSpPr>
        <p:spPr>
          <a:xfrm>
            <a:off x="2084388" y="744538"/>
            <a:ext cx="2632075" cy="3722687"/>
          </a:xfrm>
          <a:ln/>
        </p:spPr>
      </p:sp>
      <p:sp>
        <p:nvSpPr>
          <p:cNvPr id="6147" name="Rectangle 3"/>
          <p:cNvSpPr>
            <a:spLocks noGrp="1" noChangeArrowheads="1"/>
          </p:cNvSpPr>
          <p:nvPr>
            <p:ph type="body" idx="1"/>
          </p:nvPr>
        </p:nvSpPr>
        <p:spPr/>
        <p:txBody>
          <a:bodyPr/>
          <a:lstStyle/>
          <a:p>
            <a:endParaRPr lang="de-DE"/>
          </a:p>
        </p:txBody>
      </p:sp>
    </p:spTree>
    <p:extLst>
      <p:ext uri="{BB962C8B-B14F-4D97-AF65-F5344CB8AC3E}">
        <p14:creationId xmlns:p14="http://schemas.microsoft.com/office/powerpoint/2010/main" val="454423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er">
    <p:bg>
      <p:bgPr>
        <a:solidFill>
          <a:srgbClr val="0072B0"/>
        </a:solidFill>
        <a:effectLst/>
      </p:bgPr>
    </p:bg>
    <p:spTree>
      <p:nvGrpSpPr>
        <p:cNvPr id="1" name=""/>
        <p:cNvGrpSpPr/>
        <p:nvPr/>
      </p:nvGrpSpPr>
      <p:grpSpPr>
        <a:xfrm>
          <a:off x="0" y="0"/>
          <a:ext cx="0" cy="0"/>
          <a:chOff x="0" y="0"/>
          <a:chExt cx="0" cy="0"/>
        </a:xfrm>
      </p:grpSpPr>
      <p:sp>
        <p:nvSpPr>
          <p:cNvPr id="17" name="Rechteck 16"/>
          <p:cNvSpPr/>
          <p:nvPr userDrawn="1"/>
        </p:nvSpPr>
        <p:spPr bwMode="auto">
          <a:xfrm>
            <a:off x="762998" y="31039311"/>
            <a:ext cx="28671237" cy="1660981"/>
          </a:xfrm>
          <a:prstGeom prst="rect">
            <a:avLst/>
          </a:prstGeom>
          <a:solidFill>
            <a:srgbClr val="0072B0"/>
          </a:solidFill>
          <a:ln w="9525" cap="flat" cmpd="sng" algn="ctr">
            <a:noFill/>
            <a:prstDash val="solid"/>
            <a:round/>
            <a:headEnd type="none" w="med" len="med"/>
            <a:tailEnd type="none" w="med" len="med"/>
          </a:ln>
          <a:effectLst>
            <a:outerShdw blurRad="50800" dist="38100" algn="l" rotWithShape="0">
              <a:prstClr val="black">
                <a:alpha val="40000"/>
              </a:prstClr>
            </a:outerShdw>
            <a:reflection blurRad="6350" stA="52000" endA="300" endPos="35000" dir="5400000" sy="-100000" algn="bl" rotWithShape="0"/>
          </a:effectLst>
        </p:spPr>
        <p:txBody>
          <a:bodyPr vert="horz" wrap="square" lIns="80734" tIns="40367" rIns="80734" bIns="40367" numCol="1" rtlCol="0" anchor="t" anchorCtr="0" compatLnSpc="1">
            <a:prstTxWarp prst="textNoShape">
              <a:avLst/>
            </a:prstTxWarp>
          </a:bodyPr>
          <a:lstStyle/>
          <a:p>
            <a:pPr marL="0" marR="0" indent="0" algn="l" defTabSz="807324" rtl="0" eaLnBrk="0" fontAlgn="base" latinLnBrk="0" hangingPunct="0">
              <a:lnSpc>
                <a:spcPct val="100000"/>
              </a:lnSpc>
              <a:spcBef>
                <a:spcPct val="0"/>
              </a:spcBef>
              <a:spcAft>
                <a:spcPct val="0"/>
              </a:spcAft>
              <a:buClrTx/>
              <a:buSzTx/>
              <a:buFontTx/>
              <a:buNone/>
              <a:tabLst/>
            </a:pPr>
            <a:endParaRPr kumimoji="0" lang="de-DE" sz="3178" b="0" i="0" u="none" strike="noStrike" cap="none" normalizeH="0" baseline="0">
              <a:ln>
                <a:noFill/>
              </a:ln>
              <a:solidFill>
                <a:schemeClr val="tx1"/>
              </a:solidFill>
              <a:effectLst/>
              <a:latin typeface="Times New Roman" pitchFamily="18" charset="0"/>
            </a:endParaRPr>
          </a:p>
        </p:txBody>
      </p:sp>
      <p:sp>
        <p:nvSpPr>
          <p:cNvPr id="45" name="Rechteck 44"/>
          <p:cNvSpPr/>
          <p:nvPr userDrawn="1"/>
        </p:nvSpPr>
        <p:spPr bwMode="auto">
          <a:xfrm>
            <a:off x="518131" y="406774"/>
            <a:ext cx="29242200" cy="41961169"/>
          </a:xfrm>
          <a:prstGeom prst="rect">
            <a:avLst/>
          </a:prstGeom>
          <a:solidFill>
            <a:schemeClr val="bg1"/>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pic>
        <p:nvPicPr>
          <p:cNvPr id="22" name="Grafik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60934" y="1042555"/>
            <a:ext cx="7827204" cy="2007370"/>
          </a:xfrm>
          <a:prstGeom prst="rect">
            <a:avLst/>
          </a:prstGeom>
        </p:spPr>
      </p:pic>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0654" y="41212107"/>
            <a:ext cx="19518158" cy="818762"/>
          </a:xfrm>
          <a:prstGeom prst="rect">
            <a:avLst/>
          </a:prstGeom>
        </p:spPr>
      </p:pic>
      <p:pic>
        <p:nvPicPr>
          <p:cNvPr id="7" name="Grafik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2030" y="980729"/>
            <a:ext cx="8946576" cy="2419152"/>
          </a:xfrm>
          <a:prstGeom prst="rect">
            <a:avLst/>
          </a:prstGeom>
        </p:spPr>
      </p:pic>
    </p:spTree>
    <p:extLst>
      <p:ext uri="{BB962C8B-B14F-4D97-AF65-F5344CB8AC3E}">
        <p14:creationId xmlns:p14="http://schemas.microsoft.com/office/powerpoint/2010/main" val="1952519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er">
    <p:bg>
      <p:bgPr>
        <a:solidFill>
          <a:srgbClr val="0072B0"/>
        </a:solidFill>
        <a:effectLst/>
      </p:bgPr>
    </p:bg>
    <p:spTree>
      <p:nvGrpSpPr>
        <p:cNvPr id="1" name=""/>
        <p:cNvGrpSpPr/>
        <p:nvPr/>
      </p:nvGrpSpPr>
      <p:grpSpPr>
        <a:xfrm>
          <a:off x="0" y="0"/>
          <a:ext cx="0" cy="0"/>
          <a:chOff x="0" y="0"/>
          <a:chExt cx="0" cy="0"/>
        </a:xfrm>
      </p:grpSpPr>
      <p:sp>
        <p:nvSpPr>
          <p:cNvPr id="15" name="Rechteck 14"/>
          <p:cNvSpPr/>
          <p:nvPr userDrawn="1"/>
        </p:nvSpPr>
        <p:spPr bwMode="auto">
          <a:xfrm>
            <a:off x="642036" y="6050631"/>
            <a:ext cx="28671237" cy="1660981"/>
          </a:xfrm>
          <a:prstGeom prst="rect">
            <a:avLst/>
          </a:prstGeom>
          <a:solidFill>
            <a:srgbClr val="0072B0"/>
          </a:solidFill>
          <a:ln w="9525" cap="flat" cmpd="sng" algn="ctr">
            <a:noFill/>
            <a:prstDash val="solid"/>
            <a:round/>
            <a:headEnd type="none" w="med" len="med"/>
            <a:tailEnd type="none" w="med" len="med"/>
          </a:ln>
          <a:effectLst>
            <a:outerShdw blurRad="50800" dist="38100" algn="l" rotWithShape="0">
              <a:prstClr val="black">
                <a:alpha val="40000"/>
              </a:prstClr>
            </a:outerShdw>
            <a:reflection blurRad="6350" stA="52000" endA="300" endPos="35000" dir="5400000" sy="-100000" algn="bl" rotWithShape="0"/>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
        <p:nvSpPr>
          <p:cNvPr id="17" name="Rechteck 16"/>
          <p:cNvSpPr/>
          <p:nvPr userDrawn="1"/>
        </p:nvSpPr>
        <p:spPr bwMode="auto">
          <a:xfrm>
            <a:off x="762998" y="31039311"/>
            <a:ext cx="28671237" cy="1660981"/>
          </a:xfrm>
          <a:prstGeom prst="rect">
            <a:avLst/>
          </a:prstGeom>
          <a:solidFill>
            <a:srgbClr val="0072B0"/>
          </a:solidFill>
          <a:ln w="9525" cap="flat" cmpd="sng" algn="ctr">
            <a:noFill/>
            <a:prstDash val="solid"/>
            <a:round/>
            <a:headEnd type="none" w="med" len="med"/>
            <a:tailEnd type="none" w="med" len="med"/>
          </a:ln>
          <a:effectLst>
            <a:outerShdw blurRad="50800" dist="38100" algn="l" rotWithShape="0">
              <a:prstClr val="black">
                <a:alpha val="40000"/>
              </a:prstClr>
            </a:outerShdw>
            <a:reflection blurRad="6350" stA="52000" endA="300" endPos="35000" dir="5400000" sy="-100000" algn="bl" rotWithShape="0"/>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
        <p:nvSpPr>
          <p:cNvPr id="18" name="Rechteck 17"/>
          <p:cNvSpPr/>
          <p:nvPr userDrawn="1"/>
        </p:nvSpPr>
        <p:spPr bwMode="auto">
          <a:xfrm>
            <a:off x="762998" y="38503217"/>
            <a:ext cx="28671237" cy="569485"/>
          </a:xfrm>
          <a:prstGeom prst="rect">
            <a:avLst/>
          </a:prstGeom>
          <a:solidFill>
            <a:srgbClr val="0072B0"/>
          </a:solidFill>
          <a:ln w="9525" cap="flat" cmpd="sng" algn="ctr">
            <a:noFill/>
            <a:prstDash val="solid"/>
            <a:round/>
            <a:headEnd type="none" w="med" len="med"/>
            <a:tailEnd type="none" w="med" len="med"/>
          </a:ln>
          <a:effectLst>
            <a:outerShdw blurRad="50800" dist="38100" algn="l" rotWithShape="0">
              <a:prstClr val="black">
                <a:alpha val="40000"/>
              </a:prstClr>
            </a:outerShdw>
            <a:reflection blurRad="6350" stA="52000" endA="300" endPos="35000" dir="5400000" sy="-100000" algn="bl" rotWithShape="0"/>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
        <p:nvSpPr>
          <p:cNvPr id="20" name="Rechteck 19"/>
          <p:cNvSpPr/>
          <p:nvPr userDrawn="1"/>
        </p:nvSpPr>
        <p:spPr bwMode="auto">
          <a:xfrm>
            <a:off x="891193" y="705480"/>
            <a:ext cx="28671237" cy="7399614"/>
          </a:xfrm>
          <a:prstGeom prst="rect">
            <a:avLst/>
          </a:prstGeom>
          <a:solidFill>
            <a:schemeClr val="bg1"/>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pic>
        <p:nvPicPr>
          <p:cNvPr id="21" name="Grafik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95692" y="1185890"/>
            <a:ext cx="5493465" cy="2015245"/>
          </a:xfrm>
          <a:prstGeom prst="rect">
            <a:avLst/>
          </a:prstGeom>
        </p:spPr>
      </p:pic>
      <p:pic>
        <p:nvPicPr>
          <p:cNvPr id="22" name="Grafik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176395" y="1193765"/>
            <a:ext cx="7827204" cy="2007370"/>
          </a:xfrm>
          <a:prstGeom prst="rect">
            <a:avLst/>
          </a:prstGeom>
        </p:spPr>
      </p:pic>
      <p:sp>
        <p:nvSpPr>
          <p:cNvPr id="23" name="Rechteck 22"/>
          <p:cNvSpPr/>
          <p:nvPr userDrawn="1"/>
        </p:nvSpPr>
        <p:spPr bwMode="auto">
          <a:xfrm>
            <a:off x="891193" y="8862693"/>
            <a:ext cx="28671237" cy="9370684"/>
          </a:xfrm>
          <a:prstGeom prst="rect">
            <a:avLst/>
          </a:prstGeom>
          <a:solidFill>
            <a:schemeClr val="bg1"/>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
        <p:nvSpPr>
          <p:cNvPr id="26" name="Rechteck 25"/>
          <p:cNvSpPr/>
          <p:nvPr userDrawn="1"/>
        </p:nvSpPr>
        <p:spPr bwMode="auto">
          <a:xfrm>
            <a:off x="891193" y="39469099"/>
            <a:ext cx="28671237" cy="2696599"/>
          </a:xfrm>
          <a:prstGeom prst="rect">
            <a:avLst/>
          </a:prstGeom>
          <a:solidFill>
            <a:schemeClr val="bg1"/>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
        <p:nvSpPr>
          <p:cNvPr id="34" name="Rechteck 33"/>
          <p:cNvSpPr/>
          <p:nvPr userDrawn="1"/>
        </p:nvSpPr>
        <p:spPr bwMode="auto">
          <a:xfrm>
            <a:off x="891193" y="19042357"/>
            <a:ext cx="28671237" cy="9370684"/>
          </a:xfrm>
          <a:prstGeom prst="rect">
            <a:avLst/>
          </a:prstGeom>
          <a:solidFill>
            <a:schemeClr val="bg1"/>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
        <p:nvSpPr>
          <p:cNvPr id="37" name="Rechteck 36"/>
          <p:cNvSpPr/>
          <p:nvPr userDrawn="1"/>
        </p:nvSpPr>
        <p:spPr bwMode="auto">
          <a:xfrm>
            <a:off x="891193" y="29123950"/>
            <a:ext cx="28671237" cy="9370684"/>
          </a:xfrm>
          <a:prstGeom prst="rect">
            <a:avLst/>
          </a:prstGeom>
          <a:solidFill>
            <a:schemeClr val="bg1"/>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endParaRPr lang="de-DE" sz="2903">
              <a:solidFill>
                <a:srgbClr val="000000"/>
              </a:solidFill>
            </a:endParaRPr>
          </a:p>
        </p:txBody>
      </p:sp>
    </p:spTree>
    <p:extLst>
      <p:ext uri="{BB962C8B-B14F-4D97-AF65-F5344CB8AC3E}">
        <p14:creationId xmlns:p14="http://schemas.microsoft.com/office/powerpoint/2010/main" val="17583128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3"/>
            </p:custDataLst>
            <p:extLst>
              <p:ext uri="{D42A27DB-BD31-4B8C-83A1-F6EECF244321}">
                <p14:modId xmlns:p14="http://schemas.microsoft.com/office/powerpoint/2010/main" val="19815989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26" name="Rectangle 2"/>
          <p:cNvSpPr>
            <a:spLocks noGrp="1" noChangeArrowheads="1"/>
          </p:cNvSpPr>
          <p:nvPr>
            <p:ph type="title"/>
          </p:nvPr>
        </p:nvSpPr>
        <p:spPr bwMode="auto">
          <a:xfrm>
            <a:off x="2270641" y="3806265"/>
            <a:ext cx="25733931" cy="7133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ctr" anchorCtr="0" compatLnSpc="1">
            <a:prstTxWarp prst="textNoShape">
              <a:avLst/>
            </a:prstTxWarp>
          </a:bodyPr>
          <a:lstStyle/>
          <a:p>
            <a:pPr lvl="0"/>
            <a:r>
              <a:rPr lang="de-DE"/>
              <a:t>Klicken Sie, um das Titelformat zu bearbeiten</a:t>
            </a:r>
          </a:p>
        </p:txBody>
      </p:sp>
      <p:sp>
        <p:nvSpPr>
          <p:cNvPr id="1027" name="Rectangle 3"/>
          <p:cNvSpPr>
            <a:spLocks noGrp="1" noChangeArrowheads="1"/>
          </p:cNvSpPr>
          <p:nvPr>
            <p:ph type="body" idx="1"/>
          </p:nvPr>
        </p:nvSpPr>
        <p:spPr bwMode="auto">
          <a:xfrm>
            <a:off x="2270641" y="12367018"/>
            <a:ext cx="25733931" cy="12944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3844600" rtl="0" eaLnBrk="0" fontAlgn="base" hangingPunct="0">
        <a:spcBef>
          <a:spcPct val="0"/>
        </a:spcBef>
        <a:spcAft>
          <a:spcPct val="0"/>
        </a:spcAft>
        <a:defRPr sz="10771">
          <a:solidFill>
            <a:schemeClr val="tx2"/>
          </a:solidFill>
          <a:latin typeface="Cambria" pitchFamily="18" charset="0"/>
          <a:ea typeface="+mj-ea"/>
          <a:cs typeface="+mj-cs"/>
        </a:defRPr>
      </a:lvl1pPr>
      <a:lvl2pPr algn="ctr" defTabSz="3844600" rtl="0" eaLnBrk="0" fontAlgn="base" hangingPunct="0">
        <a:spcBef>
          <a:spcPct val="0"/>
        </a:spcBef>
        <a:spcAft>
          <a:spcPct val="0"/>
        </a:spcAft>
        <a:defRPr sz="18541">
          <a:solidFill>
            <a:schemeClr val="tx2"/>
          </a:solidFill>
          <a:latin typeface="Times New Roman" pitchFamily="18" charset="0"/>
        </a:defRPr>
      </a:lvl2pPr>
      <a:lvl3pPr algn="ctr" defTabSz="3844600" rtl="0" eaLnBrk="0" fontAlgn="base" hangingPunct="0">
        <a:spcBef>
          <a:spcPct val="0"/>
        </a:spcBef>
        <a:spcAft>
          <a:spcPct val="0"/>
        </a:spcAft>
        <a:defRPr sz="18541">
          <a:solidFill>
            <a:schemeClr val="tx2"/>
          </a:solidFill>
          <a:latin typeface="Times New Roman" pitchFamily="18" charset="0"/>
        </a:defRPr>
      </a:lvl3pPr>
      <a:lvl4pPr algn="ctr" defTabSz="3844600" rtl="0" eaLnBrk="0" fontAlgn="base" hangingPunct="0">
        <a:spcBef>
          <a:spcPct val="0"/>
        </a:spcBef>
        <a:spcAft>
          <a:spcPct val="0"/>
        </a:spcAft>
        <a:defRPr sz="18541">
          <a:solidFill>
            <a:schemeClr val="tx2"/>
          </a:solidFill>
          <a:latin typeface="Times New Roman" pitchFamily="18" charset="0"/>
        </a:defRPr>
      </a:lvl4pPr>
      <a:lvl5pPr algn="ctr" defTabSz="3844600" rtl="0" eaLnBrk="0" fontAlgn="base" hangingPunct="0">
        <a:spcBef>
          <a:spcPct val="0"/>
        </a:spcBef>
        <a:spcAft>
          <a:spcPct val="0"/>
        </a:spcAft>
        <a:defRPr sz="18541">
          <a:solidFill>
            <a:schemeClr val="tx2"/>
          </a:solidFill>
          <a:latin typeface="Times New Roman" pitchFamily="18" charset="0"/>
        </a:defRPr>
      </a:lvl5pPr>
      <a:lvl6pPr marL="403662" algn="ctr" defTabSz="3844600" rtl="0" eaLnBrk="0" fontAlgn="base" hangingPunct="0">
        <a:spcBef>
          <a:spcPct val="0"/>
        </a:spcBef>
        <a:spcAft>
          <a:spcPct val="0"/>
        </a:spcAft>
        <a:defRPr sz="18541">
          <a:solidFill>
            <a:schemeClr val="tx2"/>
          </a:solidFill>
          <a:latin typeface="Times New Roman" pitchFamily="18" charset="0"/>
        </a:defRPr>
      </a:lvl6pPr>
      <a:lvl7pPr marL="807324" algn="ctr" defTabSz="3844600" rtl="0" eaLnBrk="0" fontAlgn="base" hangingPunct="0">
        <a:spcBef>
          <a:spcPct val="0"/>
        </a:spcBef>
        <a:spcAft>
          <a:spcPct val="0"/>
        </a:spcAft>
        <a:defRPr sz="18541">
          <a:solidFill>
            <a:schemeClr val="tx2"/>
          </a:solidFill>
          <a:latin typeface="Times New Roman" pitchFamily="18" charset="0"/>
        </a:defRPr>
      </a:lvl7pPr>
      <a:lvl8pPr marL="1210986" algn="ctr" defTabSz="3844600" rtl="0" eaLnBrk="0" fontAlgn="base" hangingPunct="0">
        <a:spcBef>
          <a:spcPct val="0"/>
        </a:spcBef>
        <a:spcAft>
          <a:spcPct val="0"/>
        </a:spcAft>
        <a:defRPr sz="18541">
          <a:solidFill>
            <a:schemeClr val="tx2"/>
          </a:solidFill>
          <a:latin typeface="Times New Roman" pitchFamily="18" charset="0"/>
        </a:defRPr>
      </a:lvl8pPr>
      <a:lvl9pPr marL="1614648" algn="ctr" defTabSz="3844600" rtl="0" eaLnBrk="0" fontAlgn="base" hangingPunct="0">
        <a:spcBef>
          <a:spcPct val="0"/>
        </a:spcBef>
        <a:spcAft>
          <a:spcPct val="0"/>
        </a:spcAft>
        <a:defRPr sz="18541">
          <a:solidFill>
            <a:schemeClr val="tx2"/>
          </a:solidFill>
          <a:latin typeface="Times New Roman" pitchFamily="18" charset="0"/>
        </a:defRPr>
      </a:lvl9pPr>
    </p:titleStyle>
    <p:bodyStyle>
      <a:lvl1pPr marL="1442251" indent="-1442251" algn="l" defTabSz="3844600" rtl="0" eaLnBrk="0" fontAlgn="base" hangingPunct="0">
        <a:spcBef>
          <a:spcPct val="20000"/>
        </a:spcBef>
        <a:spcAft>
          <a:spcPct val="0"/>
        </a:spcAft>
        <a:buChar char="•"/>
        <a:defRPr sz="5827">
          <a:solidFill>
            <a:schemeClr val="tx1"/>
          </a:solidFill>
          <a:latin typeface="Cambria" pitchFamily="18" charset="0"/>
          <a:ea typeface="+mn-ea"/>
          <a:cs typeface="+mn-cs"/>
        </a:defRPr>
      </a:lvl1pPr>
      <a:lvl2pPr marL="3124175" indent="-1202576" algn="l" defTabSz="3844600" rtl="0" eaLnBrk="0" fontAlgn="base" hangingPunct="0">
        <a:spcBef>
          <a:spcPct val="20000"/>
        </a:spcBef>
        <a:spcAft>
          <a:spcPct val="0"/>
        </a:spcAft>
        <a:buChar char="–"/>
        <a:defRPr sz="5827">
          <a:solidFill>
            <a:schemeClr val="tx1"/>
          </a:solidFill>
          <a:latin typeface="Cambria" pitchFamily="18" charset="0"/>
        </a:defRPr>
      </a:lvl2pPr>
      <a:lvl3pPr marL="4806100" indent="-961500" algn="l" defTabSz="3844600" rtl="0" eaLnBrk="0" fontAlgn="base" hangingPunct="0">
        <a:spcBef>
          <a:spcPct val="20000"/>
        </a:spcBef>
        <a:spcAft>
          <a:spcPct val="0"/>
        </a:spcAft>
        <a:buChar char="•"/>
        <a:defRPr sz="5827">
          <a:solidFill>
            <a:schemeClr val="tx1"/>
          </a:solidFill>
          <a:latin typeface="Cambria" pitchFamily="18" charset="0"/>
        </a:defRPr>
      </a:lvl3pPr>
      <a:lvl4pPr marL="6727698" indent="-961500" algn="l" defTabSz="3844600" rtl="0" eaLnBrk="0" fontAlgn="base" hangingPunct="0">
        <a:spcBef>
          <a:spcPct val="20000"/>
        </a:spcBef>
        <a:spcAft>
          <a:spcPct val="0"/>
        </a:spcAft>
        <a:buChar char="–"/>
        <a:defRPr sz="5827">
          <a:solidFill>
            <a:schemeClr val="tx1"/>
          </a:solidFill>
          <a:latin typeface="Cambria" pitchFamily="18" charset="0"/>
        </a:defRPr>
      </a:lvl4pPr>
      <a:lvl5pPr marL="8649297" indent="-960099" algn="l" defTabSz="3844600" rtl="0" eaLnBrk="0" fontAlgn="base" hangingPunct="0">
        <a:spcBef>
          <a:spcPct val="20000"/>
        </a:spcBef>
        <a:spcAft>
          <a:spcPct val="0"/>
        </a:spcAft>
        <a:buChar char="»"/>
        <a:defRPr sz="5827">
          <a:solidFill>
            <a:schemeClr val="tx1"/>
          </a:solidFill>
          <a:latin typeface="Cambria" pitchFamily="18" charset="0"/>
        </a:defRPr>
      </a:lvl5pPr>
      <a:lvl6pPr marL="9052959" indent="-960099" algn="l" defTabSz="3844600" rtl="0" eaLnBrk="0" fontAlgn="base" hangingPunct="0">
        <a:spcBef>
          <a:spcPct val="20000"/>
        </a:spcBef>
        <a:spcAft>
          <a:spcPct val="0"/>
        </a:spcAft>
        <a:buChar char="»"/>
        <a:defRPr sz="8388">
          <a:solidFill>
            <a:schemeClr val="tx1"/>
          </a:solidFill>
          <a:latin typeface="+mn-lt"/>
        </a:defRPr>
      </a:lvl6pPr>
      <a:lvl7pPr marL="9456621" indent="-960099" algn="l" defTabSz="3844600" rtl="0" eaLnBrk="0" fontAlgn="base" hangingPunct="0">
        <a:spcBef>
          <a:spcPct val="20000"/>
        </a:spcBef>
        <a:spcAft>
          <a:spcPct val="0"/>
        </a:spcAft>
        <a:buChar char="»"/>
        <a:defRPr sz="8388">
          <a:solidFill>
            <a:schemeClr val="tx1"/>
          </a:solidFill>
          <a:latin typeface="+mn-lt"/>
        </a:defRPr>
      </a:lvl7pPr>
      <a:lvl8pPr marL="9860283" indent="-960099" algn="l" defTabSz="3844600" rtl="0" eaLnBrk="0" fontAlgn="base" hangingPunct="0">
        <a:spcBef>
          <a:spcPct val="20000"/>
        </a:spcBef>
        <a:spcAft>
          <a:spcPct val="0"/>
        </a:spcAft>
        <a:buChar char="»"/>
        <a:defRPr sz="8388">
          <a:solidFill>
            <a:schemeClr val="tx1"/>
          </a:solidFill>
          <a:latin typeface="+mn-lt"/>
        </a:defRPr>
      </a:lvl8pPr>
      <a:lvl9pPr marL="10263945" indent="-960099" algn="l" defTabSz="3844600" rtl="0" eaLnBrk="0" fontAlgn="base" hangingPunct="0">
        <a:spcBef>
          <a:spcPct val="20000"/>
        </a:spcBef>
        <a:spcAft>
          <a:spcPct val="0"/>
        </a:spcAft>
        <a:buChar char="»"/>
        <a:defRPr sz="8388">
          <a:solidFill>
            <a:schemeClr val="tx1"/>
          </a:solidFill>
          <a:latin typeface="+mn-lt"/>
        </a:defRPr>
      </a:lvl9pPr>
    </p:bodyStyle>
    <p:otherStyle>
      <a:defPPr>
        <a:defRPr lang="de-DE"/>
      </a:defPPr>
      <a:lvl1pPr marL="0" algn="l" defTabSz="807324" rtl="0" eaLnBrk="1" latinLnBrk="0" hangingPunct="1">
        <a:defRPr sz="1589" kern="1200">
          <a:solidFill>
            <a:schemeClr val="tx1"/>
          </a:solidFill>
          <a:latin typeface="+mn-lt"/>
          <a:ea typeface="+mn-ea"/>
          <a:cs typeface="+mn-cs"/>
        </a:defRPr>
      </a:lvl1pPr>
      <a:lvl2pPr marL="403662" algn="l" defTabSz="807324" rtl="0" eaLnBrk="1" latinLnBrk="0" hangingPunct="1">
        <a:defRPr sz="1589" kern="1200">
          <a:solidFill>
            <a:schemeClr val="tx1"/>
          </a:solidFill>
          <a:latin typeface="+mn-lt"/>
          <a:ea typeface="+mn-ea"/>
          <a:cs typeface="+mn-cs"/>
        </a:defRPr>
      </a:lvl2pPr>
      <a:lvl3pPr marL="807324" algn="l" defTabSz="807324" rtl="0" eaLnBrk="1" latinLnBrk="0" hangingPunct="1">
        <a:defRPr sz="1589" kern="1200">
          <a:solidFill>
            <a:schemeClr val="tx1"/>
          </a:solidFill>
          <a:latin typeface="+mn-lt"/>
          <a:ea typeface="+mn-ea"/>
          <a:cs typeface="+mn-cs"/>
        </a:defRPr>
      </a:lvl3pPr>
      <a:lvl4pPr marL="1210986" algn="l" defTabSz="807324" rtl="0" eaLnBrk="1" latinLnBrk="0" hangingPunct="1">
        <a:defRPr sz="1589" kern="1200">
          <a:solidFill>
            <a:schemeClr val="tx1"/>
          </a:solidFill>
          <a:latin typeface="+mn-lt"/>
          <a:ea typeface="+mn-ea"/>
          <a:cs typeface="+mn-cs"/>
        </a:defRPr>
      </a:lvl4pPr>
      <a:lvl5pPr marL="1614648" algn="l" defTabSz="807324" rtl="0" eaLnBrk="1" latinLnBrk="0" hangingPunct="1">
        <a:defRPr sz="1589" kern="1200">
          <a:solidFill>
            <a:schemeClr val="tx1"/>
          </a:solidFill>
          <a:latin typeface="+mn-lt"/>
          <a:ea typeface="+mn-ea"/>
          <a:cs typeface="+mn-cs"/>
        </a:defRPr>
      </a:lvl5pPr>
      <a:lvl6pPr marL="2018309" algn="l" defTabSz="807324" rtl="0" eaLnBrk="1" latinLnBrk="0" hangingPunct="1">
        <a:defRPr sz="1589" kern="1200">
          <a:solidFill>
            <a:schemeClr val="tx1"/>
          </a:solidFill>
          <a:latin typeface="+mn-lt"/>
          <a:ea typeface="+mn-ea"/>
          <a:cs typeface="+mn-cs"/>
        </a:defRPr>
      </a:lvl6pPr>
      <a:lvl7pPr marL="2421971" algn="l" defTabSz="807324" rtl="0" eaLnBrk="1" latinLnBrk="0" hangingPunct="1">
        <a:defRPr sz="1589" kern="1200">
          <a:solidFill>
            <a:schemeClr val="tx1"/>
          </a:solidFill>
          <a:latin typeface="+mn-lt"/>
          <a:ea typeface="+mn-ea"/>
          <a:cs typeface="+mn-cs"/>
        </a:defRPr>
      </a:lvl7pPr>
      <a:lvl8pPr marL="2825633" algn="l" defTabSz="807324" rtl="0" eaLnBrk="1" latinLnBrk="0" hangingPunct="1">
        <a:defRPr sz="1589" kern="1200">
          <a:solidFill>
            <a:schemeClr val="tx1"/>
          </a:solidFill>
          <a:latin typeface="+mn-lt"/>
          <a:ea typeface="+mn-ea"/>
          <a:cs typeface="+mn-cs"/>
        </a:defRPr>
      </a:lvl8pPr>
      <a:lvl9pPr marL="3229295" algn="l" defTabSz="807324" rtl="0" eaLnBrk="1" latinLnBrk="0" hangingPunct="1">
        <a:defRPr sz="158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70641" y="3806265"/>
            <a:ext cx="25733931" cy="7133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ctr" anchorCtr="0" compatLnSpc="1">
            <a:prstTxWarp prst="textNoShape">
              <a:avLst/>
            </a:prstTxWarp>
          </a:bodyPr>
          <a:lstStyle/>
          <a:p>
            <a:pPr lvl="0"/>
            <a:r>
              <a:rPr lang="de-DE" dirty="0"/>
              <a:t>Klicken Sie, um das Titelformat zu bearbeiten</a:t>
            </a:r>
          </a:p>
        </p:txBody>
      </p:sp>
      <p:sp>
        <p:nvSpPr>
          <p:cNvPr id="1027" name="Rectangle 3"/>
          <p:cNvSpPr>
            <a:spLocks noGrp="1" noChangeArrowheads="1"/>
          </p:cNvSpPr>
          <p:nvPr>
            <p:ph type="body" idx="1"/>
          </p:nvPr>
        </p:nvSpPr>
        <p:spPr bwMode="auto">
          <a:xfrm>
            <a:off x="2270641" y="12367018"/>
            <a:ext cx="25733931" cy="25680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2270641" y="38997499"/>
            <a:ext cx="6307336" cy="28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t" anchorCtr="0" compatLnSpc="1">
            <a:prstTxWarp prst="textNoShape">
              <a:avLst/>
            </a:prstTxWarp>
          </a:bodyPr>
          <a:lstStyle>
            <a:lvl1pPr defTabSz="3844600">
              <a:defRPr sz="5915"/>
            </a:lvl1pPr>
          </a:lstStyle>
          <a:p>
            <a:endParaRPr lang="de-DE">
              <a:solidFill>
                <a:srgbClr val="000000"/>
              </a:solidFill>
            </a:endParaRPr>
          </a:p>
        </p:txBody>
      </p:sp>
      <p:sp>
        <p:nvSpPr>
          <p:cNvPr id="1029" name="Rectangle 5"/>
          <p:cNvSpPr>
            <a:spLocks noGrp="1" noChangeArrowheads="1"/>
          </p:cNvSpPr>
          <p:nvPr>
            <p:ph type="ftr" sz="quarter" idx="3"/>
          </p:nvPr>
        </p:nvSpPr>
        <p:spPr bwMode="auto">
          <a:xfrm>
            <a:off x="10344031" y="38997499"/>
            <a:ext cx="9587151" cy="28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t" anchorCtr="0" compatLnSpc="1">
            <a:prstTxWarp prst="textNoShape">
              <a:avLst/>
            </a:prstTxWarp>
          </a:bodyPr>
          <a:lstStyle>
            <a:lvl1pPr algn="ctr" defTabSz="3844600">
              <a:defRPr sz="5915"/>
            </a:lvl1pPr>
          </a:lstStyle>
          <a:p>
            <a:endParaRPr lang="de-DE">
              <a:solidFill>
                <a:srgbClr val="000000"/>
              </a:solidFill>
            </a:endParaRPr>
          </a:p>
        </p:txBody>
      </p:sp>
      <p:sp>
        <p:nvSpPr>
          <p:cNvPr id="1030" name="Rectangle 6"/>
          <p:cNvSpPr>
            <a:spLocks noGrp="1" noChangeArrowheads="1"/>
          </p:cNvSpPr>
          <p:nvPr>
            <p:ph type="sldNum" sz="quarter" idx="4"/>
          </p:nvPr>
        </p:nvSpPr>
        <p:spPr bwMode="auto">
          <a:xfrm>
            <a:off x="21697236" y="38997499"/>
            <a:ext cx="6307336" cy="285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5428" tIns="217714" rIns="435428" bIns="217714" numCol="1" anchor="t" anchorCtr="0" compatLnSpc="1">
            <a:prstTxWarp prst="textNoShape">
              <a:avLst/>
            </a:prstTxWarp>
          </a:bodyPr>
          <a:lstStyle>
            <a:lvl1pPr algn="r" defTabSz="3844600">
              <a:defRPr sz="5915"/>
            </a:lvl1pPr>
          </a:lstStyle>
          <a:p>
            <a:fld id="{6C39D7C1-6D0B-4F8E-B2A9-D528534AA24F}" type="slidenum">
              <a:rPr lang="de-DE">
                <a:solidFill>
                  <a:srgbClr val="000000"/>
                </a:solidFill>
              </a:rPr>
              <a:pPr/>
              <a:t>‹Nr.›</a:t>
            </a:fld>
            <a:endParaRPr lang="de-DE">
              <a:solidFill>
                <a:srgbClr val="000000"/>
              </a:solidFill>
            </a:endParaRPr>
          </a:p>
        </p:txBody>
      </p:sp>
    </p:spTree>
    <p:extLst>
      <p:ext uri="{BB962C8B-B14F-4D97-AF65-F5344CB8AC3E}">
        <p14:creationId xmlns:p14="http://schemas.microsoft.com/office/powerpoint/2010/main" val="2443560917"/>
      </p:ext>
    </p:extLst>
  </p:cSld>
  <p:clrMap bg1="lt1" tx1="dk1" bg2="lt2" tx2="dk2" accent1="accent1" accent2="accent2" accent3="accent3" accent4="accent4" accent5="accent5" accent6="accent6" hlink="hlink" folHlink="folHlink"/>
  <p:sldLayoutIdLst>
    <p:sldLayoutId id="2147483657" r:id="rId1"/>
  </p:sldLayoutIdLst>
  <p:txStyles>
    <p:titleStyle>
      <a:lvl1pPr algn="ctr" defTabSz="3844600" rtl="0" eaLnBrk="0" fontAlgn="base" hangingPunct="0">
        <a:spcBef>
          <a:spcPct val="0"/>
        </a:spcBef>
        <a:spcAft>
          <a:spcPct val="0"/>
        </a:spcAft>
        <a:defRPr sz="18541">
          <a:solidFill>
            <a:schemeClr val="tx2"/>
          </a:solidFill>
          <a:latin typeface="+mj-lt"/>
          <a:ea typeface="+mj-ea"/>
          <a:cs typeface="+mj-cs"/>
        </a:defRPr>
      </a:lvl1pPr>
      <a:lvl2pPr algn="ctr" defTabSz="3844600" rtl="0" eaLnBrk="0" fontAlgn="base" hangingPunct="0">
        <a:spcBef>
          <a:spcPct val="0"/>
        </a:spcBef>
        <a:spcAft>
          <a:spcPct val="0"/>
        </a:spcAft>
        <a:defRPr sz="18541">
          <a:solidFill>
            <a:schemeClr val="tx2"/>
          </a:solidFill>
          <a:latin typeface="Times New Roman" pitchFamily="18" charset="0"/>
        </a:defRPr>
      </a:lvl2pPr>
      <a:lvl3pPr algn="ctr" defTabSz="3844600" rtl="0" eaLnBrk="0" fontAlgn="base" hangingPunct="0">
        <a:spcBef>
          <a:spcPct val="0"/>
        </a:spcBef>
        <a:spcAft>
          <a:spcPct val="0"/>
        </a:spcAft>
        <a:defRPr sz="18541">
          <a:solidFill>
            <a:schemeClr val="tx2"/>
          </a:solidFill>
          <a:latin typeface="Times New Roman" pitchFamily="18" charset="0"/>
        </a:defRPr>
      </a:lvl3pPr>
      <a:lvl4pPr algn="ctr" defTabSz="3844600" rtl="0" eaLnBrk="0" fontAlgn="base" hangingPunct="0">
        <a:spcBef>
          <a:spcPct val="0"/>
        </a:spcBef>
        <a:spcAft>
          <a:spcPct val="0"/>
        </a:spcAft>
        <a:defRPr sz="18541">
          <a:solidFill>
            <a:schemeClr val="tx2"/>
          </a:solidFill>
          <a:latin typeface="Times New Roman" pitchFamily="18" charset="0"/>
        </a:defRPr>
      </a:lvl4pPr>
      <a:lvl5pPr algn="ctr" defTabSz="3844600" rtl="0" eaLnBrk="0" fontAlgn="base" hangingPunct="0">
        <a:spcBef>
          <a:spcPct val="0"/>
        </a:spcBef>
        <a:spcAft>
          <a:spcPct val="0"/>
        </a:spcAft>
        <a:defRPr sz="18541">
          <a:solidFill>
            <a:schemeClr val="tx2"/>
          </a:solidFill>
          <a:latin typeface="Times New Roman" pitchFamily="18" charset="0"/>
        </a:defRPr>
      </a:lvl5pPr>
      <a:lvl6pPr marL="403662" algn="ctr" defTabSz="3844600" rtl="0" eaLnBrk="0" fontAlgn="base" hangingPunct="0">
        <a:spcBef>
          <a:spcPct val="0"/>
        </a:spcBef>
        <a:spcAft>
          <a:spcPct val="0"/>
        </a:spcAft>
        <a:defRPr sz="18541">
          <a:solidFill>
            <a:schemeClr val="tx2"/>
          </a:solidFill>
          <a:latin typeface="Times New Roman" pitchFamily="18" charset="0"/>
        </a:defRPr>
      </a:lvl6pPr>
      <a:lvl7pPr marL="807324" algn="ctr" defTabSz="3844600" rtl="0" eaLnBrk="0" fontAlgn="base" hangingPunct="0">
        <a:spcBef>
          <a:spcPct val="0"/>
        </a:spcBef>
        <a:spcAft>
          <a:spcPct val="0"/>
        </a:spcAft>
        <a:defRPr sz="18541">
          <a:solidFill>
            <a:schemeClr val="tx2"/>
          </a:solidFill>
          <a:latin typeface="Times New Roman" pitchFamily="18" charset="0"/>
        </a:defRPr>
      </a:lvl7pPr>
      <a:lvl8pPr marL="1210986" algn="ctr" defTabSz="3844600" rtl="0" eaLnBrk="0" fontAlgn="base" hangingPunct="0">
        <a:spcBef>
          <a:spcPct val="0"/>
        </a:spcBef>
        <a:spcAft>
          <a:spcPct val="0"/>
        </a:spcAft>
        <a:defRPr sz="18541">
          <a:solidFill>
            <a:schemeClr val="tx2"/>
          </a:solidFill>
          <a:latin typeface="Times New Roman" pitchFamily="18" charset="0"/>
        </a:defRPr>
      </a:lvl8pPr>
      <a:lvl9pPr marL="1614648" algn="ctr" defTabSz="3844600" rtl="0" eaLnBrk="0" fontAlgn="base" hangingPunct="0">
        <a:spcBef>
          <a:spcPct val="0"/>
        </a:spcBef>
        <a:spcAft>
          <a:spcPct val="0"/>
        </a:spcAft>
        <a:defRPr sz="18541">
          <a:solidFill>
            <a:schemeClr val="tx2"/>
          </a:solidFill>
          <a:latin typeface="Times New Roman" pitchFamily="18" charset="0"/>
        </a:defRPr>
      </a:lvl9pPr>
    </p:titleStyle>
    <p:bodyStyle>
      <a:lvl1pPr marL="1442251" indent="-1442251" algn="l" defTabSz="3844600" rtl="0" eaLnBrk="0" fontAlgn="base" hangingPunct="0">
        <a:spcBef>
          <a:spcPct val="20000"/>
        </a:spcBef>
        <a:spcAft>
          <a:spcPct val="0"/>
        </a:spcAft>
        <a:buChar char="•"/>
        <a:defRPr sz="13420">
          <a:solidFill>
            <a:schemeClr val="tx1"/>
          </a:solidFill>
          <a:latin typeface="+mn-lt"/>
          <a:ea typeface="+mn-ea"/>
          <a:cs typeface="+mn-cs"/>
        </a:defRPr>
      </a:lvl1pPr>
      <a:lvl2pPr marL="3124175" indent="-1202576" algn="l" defTabSz="3844600" rtl="0" eaLnBrk="0" fontAlgn="base" hangingPunct="0">
        <a:spcBef>
          <a:spcPct val="20000"/>
        </a:spcBef>
        <a:spcAft>
          <a:spcPct val="0"/>
        </a:spcAft>
        <a:buChar char="–"/>
        <a:defRPr sz="11743">
          <a:solidFill>
            <a:schemeClr val="tx1"/>
          </a:solidFill>
          <a:latin typeface="+mn-lt"/>
        </a:defRPr>
      </a:lvl2pPr>
      <a:lvl3pPr marL="4806100" indent="-961500" algn="l" defTabSz="3844600" rtl="0" eaLnBrk="0" fontAlgn="base" hangingPunct="0">
        <a:spcBef>
          <a:spcPct val="20000"/>
        </a:spcBef>
        <a:spcAft>
          <a:spcPct val="0"/>
        </a:spcAft>
        <a:buChar char="•"/>
        <a:defRPr sz="10065">
          <a:solidFill>
            <a:schemeClr val="tx1"/>
          </a:solidFill>
          <a:latin typeface="+mn-lt"/>
        </a:defRPr>
      </a:lvl3pPr>
      <a:lvl4pPr marL="6727698" indent="-961500" algn="l" defTabSz="3844600" rtl="0" eaLnBrk="0" fontAlgn="base" hangingPunct="0">
        <a:spcBef>
          <a:spcPct val="20000"/>
        </a:spcBef>
        <a:spcAft>
          <a:spcPct val="0"/>
        </a:spcAft>
        <a:buChar char="–"/>
        <a:defRPr sz="8388">
          <a:solidFill>
            <a:schemeClr val="tx1"/>
          </a:solidFill>
          <a:latin typeface="+mn-lt"/>
        </a:defRPr>
      </a:lvl4pPr>
      <a:lvl5pPr marL="8649297" indent="-960099" algn="l" defTabSz="3844600" rtl="0" eaLnBrk="0" fontAlgn="base" hangingPunct="0">
        <a:spcBef>
          <a:spcPct val="20000"/>
        </a:spcBef>
        <a:spcAft>
          <a:spcPct val="0"/>
        </a:spcAft>
        <a:buChar char="»"/>
        <a:defRPr sz="8388">
          <a:solidFill>
            <a:schemeClr val="tx1"/>
          </a:solidFill>
          <a:latin typeface="+mn-lt"/>
        </a:defRPr>
      </a:lvl5pPr>
      <a:lvl6pPr marL="9052959" indent="-960099" algn="l" defTabSz="3844600" rtl="0" eaLnBrk="0" fontAlgn="base" hangingPunct="0">
        <a:spcBef>
          <a:spcPct val="20000"/>
        </a:spcBef>
        <a:spcAft>
          <a:spcPct val="0"/>
        </a:spcAft>
        <a:buChar char="»"/>
        <a:defRPr sz="8388">
          <a:solidFill>
            <a:schemeClr val="tx1"/>
          </a:solidFill>
          <a:latin typeface="+mn-lt"/>
        </a:defRPr>
      </a:lvl6pPr>
      <a:lvl7pPr marL="9456621" indent="-960099" algn="l" defTabSz="3844600" rtl="0" eaLnBrk="0" fontAlgn="base" hangingPunct="0">
        <a:spcBef>
          <a:spcPct val="20000"/>
        </a:spcBef>
        <a:spcAft>
          <a:spcPct val="0"/>
        </a:spcAft>
        <a:buChar char="»"/>
        <a:defRPr sz="8388">
          <a:solidFill>
            <a:schemeClr val="tx1"/>
          </a:solidFill>
          <a:latin typeface="+mn-lt"/>
        </a:defRPr>
      </a:lvl7pPr>
      <a:lvl8pPr marL="9860283" indent="-960099" algn="l" defTabSz="3844600" rtl="0" eaLnBrk="0" fontAlgn="base" hangingPunct="0">
        <a:spcBef>
          <a:spcPct val="20000"/>
        </a:spcBef>
        <a:spcAft>
          <a:spcPct val="0"/>
        </a:spcAft>
        <a:buChar char="»"/>
        <a:defRPr sz="8388">
          <a:solidFill>
            <a:schemeClr val="tx1"/>
          </a:solidFill>
          <a:latin typeface="+mn-lt"/>
        </a:defRPr>
      </a:lvl8pPr>
      <a:lvl9pPr marL="10263945" indent="-960099" algn="l" defTabSz="3844600" rtl="0" eaLnBrk="0" fontAlgn="base" hangingPunct="0">
        <a:spcBef>
          <a:spcPct val="20000"/>
        </a:spcBef>
        <a:spcAft>
          <a:spcPct val="0"/>
        </a:spcAft>
        <a:buChar char="»"/>
        <a:defRPr sz="8388">
          <a:solidFill>
            <a:schemeClr val="tx1"/>
          </a:solidFill>
          <a:latin typeface="+mn-lt"/>
        </a:defRPr>
      </a:lvl9pPr>
    </p:bodyStyle>
    <p:otherStyle>
      <a:defPPr>
        <a:defRPr lang="de-DE"/>
      </a:defPPr>
      <a:lvl1pPr marL="0" algn="l" defTabSz="807324" rtl="0" eaLnBrk="1" latinLnBrk="0" hangingPunct="1">
        <a:defRPr sz="1589" kern="1200">
          <a:solidFill>
            <a:schemeClr val="tx1"/>
          </a:solidFill>
          <a:latin typeface="+mn-lt"/>
          <a:ea typeface="+mn-ea"/>
          <a:cs typeface="+mn-cs"/>
        </a:defRPr>
      </a:lvl1pPr>
      <a:lvl2pPr marL="403662" algn="l" defTabSz="807324" rtl="0" eaLnBrk="1" latinLnBrk="0" hangingPunct="1">
        <a:defRPr sz="1589" kern="1200">
          <a:solidFill>
            <a:schemeClr val="tx1"/>
          </a:solidFill>
          <a:latin typeface="+mn-lt"/>
          <a:ea typeface="+mn-ea"/>
          <a:cs typeface="+mn-cs"/>
        </a:defRPr>
      </a:lvl2pPr>
      <a:lvl3pPr marL="807324" algn="l" defTabSz="807324" rtl="0" eaLnBrk="1" latinLnBrk="0" hangingPunct="1">
        <a:defRPr sz="1589" kern="1200">
          <a:solidFill>
            <a:schemeClr val="tx1"/>
          </a:solidFill>
          <a:latin typeface="+mn-lt"/>
          <a:ea typeface="+mn-ea"/>
          <a:cs typeface="+mn-cs"/>
        </a:defRPr>
      </a:lvl3pPr>
      <a:lvl4pPr marL="1210986" algn="l" defTabSz="807324" rtl="0" eaLnBrk="1" latinLnBrk="0" hangingPunct="1">
        <a:defRPr sz="1589" kern="1200">
          <a:solidFill>
            <a:schemeClr val="tx1"/>
          </a:solidFill>
          <a:latin typeface="+mn-lt"/>
          <a:ea typeface="+mn-ea"/>
          <a:cs typeface="+mn-cs"/>
        </a:defRPr>
      </a:lvl4pPr>
      <a:lvl5pPr marL="1614648" algn="l" defTabSz="807324" rtl="0" eaLnBrk="1" latinLnBrk="0" hangingPunct="1">
        <a:defRPr sz="1589" kern="1200">
          <a:solidFill>
            <a:schemeClr val="tx1"/>
          </a:solidFill>
          <a:latin typeface="+mn-lt"/>
          <a:ea typeface="+mn-ea"/>
          <a:cs typeface="+mn-cs"/>
        </a:defRPr>
      </a:lvl5pPr>
      <a:lvl6pPr marL="2018309" algn="l" defTabSz="807324" rtl="0" eaLnBrk="1" latinLnBrk="0" hangingPunct="1">
        <a:defRPr sz="1589" kern="1200">
          <a:solidFill>
            <a:schemeClr val="tx1"/>
          </a:solidFill>
          <a:latin typeface="+mn-lt"/>
          <a:ea typeface="+mn-ea"/>
          <a:cs typeface="+mn-cs"/>
        </a:defRPr>
      </a:lvl6pPr>
      <a:lvl7pPr marL="2421971" algn="l" defTabSz="807324" rtl="0" eaLnBrk="1" latinLnBrk="0" hangingPunct="1">
        <a:defRPr sz="1589" kern="1200">
          <a:solidFill>
            <a:schemeClr val="tx1"/>
          </a:solidFill>
          <a:latin typeface="+mn-lt"/>
          <a:ea typeface="+mn-ea"/>
          <a:cs typeface="+mn-cs"/>
        </a:defRPr>
      </a:lvl7pPr>
      <a:lvl8pPr marL="2825633" algn="l" defTabSz="807324" rtl="0" eaLnBrk="1" latinLnBrk="0" hangingPunct="1">
        <a:defRPr sz="1589" kern="1200">
          <a:solidFill>
            <a:schemeClr val="tx1"/>
          </a:solidFill>
          <a:latin typeface="+mn-lt"/>
          <a:ea typeface="+mn-ea"/>
          <a:cs typeface="+mn-cs"/>
        </a:defRPr>
      </a:lvl8pPr>
      <a:lvl9pPr marL="3229295" algn="l" defTabSz="807324" rtl="0" eaLnBrk="1" latinLnBrk="0" hangingPunct="1">
        <a:defRPr sz="15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1.emf"/><Relationship Id="rId18" Type="http://schemas.openxmlformats.org/officeDocument/2006/relationships/image" Target="../media/image16.png"/><Relationship Id="rId3" Type="http://schemas.openxmlformats.org/officeDocument/2006/relationships/notesSlide" Target="../notesSlides/notesSlide1.xml"/><Relationship Id="rId7" Type="http://schemas.openxmlformats.org/officeDocument/2006/relationships/image" Target="../media/image6.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slideLayout" Target="../slideLayouts/slideLayout1.xml"/><Relationship Id="rId16" Type="http://schemas.openxmlformats.org/officeDocument/2006/relationships/image" Target="../media/image14.png"/><Relationship Id="rId1" Type="http://schemas.openxmlformats.org/officeDocument/2006/relationships/tags" Target="../tags/tag2.xml"/><Relationship Id="rId6" Type="http://schemas.openxmlformats.org/officeDocument/2006/relationships/hyperlink" Target="mailto:Bernd.Thomas@reutlingen-university.de" TargetMode="External"/><Relationship Id="rId11" Type="http://schemas.openxmlformats.org/officeDocument/2006/relationships/image" Target="../media/image9.emf"/><Relationship Id="rId5" Type="http://schemas.openxmlformats.org/officeDocument/2006/relationships/image" Target="../media/image1.emf"/><Relationship Id="rId15" Type="http://schemas.openxmlformats.org/officeDocument/2006/relationships/image" Target="../media/image13.png"/><Relationship Id="rId10" Type="http://schemas.openxmlformats.org/officeDocument/2006/relationships/hyperlink" Target="https://www.npro.energy/main/de/load-profiles/kindergarten/load-profile-kindergarten-space-heating" TargetMode="External"/><Relationship Id="rId19" Type="http://schemas.openxmlformats.org/officeDocument/2006/relationships/image" Target="../media/image17.png"/><Relationship Id="rId4" Type="http://schemas.openxmlformats.org/officeDocument/2006/relationships/oleObject" Target="../embeddings/oleObject2.bin"/><Relationship Id="rId9" Type="http://schemas.openxmlformats.org/officeDocument/2006/relationships/image" Target="../media/image8.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1"/>
            </p:custDataLst>
            <p:extLst>
              <p:ext uri="{D42A27DB-BD31-4B8C-83A1-F6EECF244321}">
                <p14:modId xmlns:p14="http://schemas.microsoft.com/office/powerpoint/2010/main" val="18886753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097" name="Text Box 25"/>
          <p:cNvSpPr txBox="1">
            <a:spLocks noChangeArrowheads="1"/>
          </p:cNvSpPr>
          <p:nvPr/>
        </p:nvSpPr>
        <p:spPr bwMode="auto">
          <a:xfrm>
            <a:off x="18865308" y="38051486"/>
            <a:ext cx="10898326" cy="70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2400" b="1" dirty="0">
                <a:latin typeface="Adobe Fan Heiti Std B" panose="020B0700000000000000" pitchFamily="34" charset="-128"/>
                <a:ea typeface="Adobe Fan Heiti Std B" panose="020B0700000000000000" pitchFamily="34" charset="-128"/>
              </a:rPr>
              <a:t>	</a:t>
            </a:r>
            <a:endParaRPr lang="de-DE" sz="1589" dirty="0">
              <a:latin typeface="Adobe Fan Heiti Std B" panose="020B0700000000000000" pitchFamily="34" charset="-128"/>
              <a:ea typeface="Adobe Fan Heiti Std B" panose="020B0700000000000000" pitchFamily="34" charset="-128"/>
            </a:endParaRPr>
          </a:p>
          <a:p>
            <a:r>
              <a:rPr lang="de-DE" sz="1589" dirty="0">
                <a:latin typeface="Adobe Fan Heiti Std B" panose="020B0700000000000000" pitchFamily="34" charset="-128"/>
                <a:ea typeface="Adobe Fan Heiti Std B" panose="020B0700000000000000" pitchFamily="34" charset="-128"/>
              </a:rPr>
              <a:t>			          	</a:t>
            </a:r>
          </a:p>
        </p:txBody>
      </p:sp>
      <p:sp>
        <p:nvSpPr>
          <p:cNvPr id="26" name="Textfeld 25"/>
          <p:cNvSpPr txBox="1"/>
          <p:nvPr/>
        </p:nvSpPr>
        <p:spPr>
          <a:xfrm>
            <a:off x="2612925" y="3255865"/>
            <a:ext cx="25088413" cy="2308324"/>
          </a:xfrm>
          <a:prstGeom prst="rect">
            <a:avLst/>
          </a:prstGeom>
          <a:noFill/>
        </p:spPr>
        <p:txBody>
          <a:bodyPr wrap="square" rtlCol="0">
            <a:spAutoFit/>
          </a:bodyPr>
          <a:lstStyle/>
          <a:p>
            <a:pPr algn="ctr"/>
            <a:r>
              <a:rPr lang="de-DE" sz="7200" b="1" dirty="0">
                <a:solidFill>
                  <a:srgbClr val="0072B0"/>
                </a:solidFill>
                <a:latin typeface="Arial Narrow" panose="020B0606020202030204" pitchFamily="34" charset="0"/>
                <a:ea typeface="Adobe Gothic Std B" panose="020B0800000000000000" pitchFamily="34" charset="-128"/>
              </a:rPr>
              <a:t>Erstellung von Szenarien zum Bedarfsoptimierten Betrieb einer hybriden Wärmepumpe auf der Basis realer Tagesverbräuche</a:t>
            </a:r>
            <a:endParaRPr lang="en-US" sz="7200" b="1" dirty="0">
              <a:solidFill>
                <a:srgbClr val="0072B0"/>
              </a:solidFill>
              <a:latin typeface="Arial Narrow" panose="020B0606020202030204" pitchFamily="34" charset="0"/>
              <a:ea typeface="Adobe Gothic Std B" panose="020B0800000000000000" pitchFamily="34" charset="-128"/>
            </a:endParaRPr>
          </a:p>
        </p:txBody>
      </p:sp>
      <p:sp>
        <p:nvSpPr>
          <p:cNvPr id="28" name="Textfeld 27"/>
          <p:cNvSpPr txBox="1"/>
          <p:nvPr/>
        </p:nvSpPr>
        <p:spPr>
          <a:xfrm>
            <a:off x="2549348" y="5560121"/>
            <a:ext cx="25088413" cy="1138773"/>
          </a:xfrm>
          <a:prstGeom prst="rect">
            <a:avLst/>
          </a:prstGeom>
          <a:noFill/>
        </p:spPr>
        <p:txBody>
          <a:bodyPr wrap="square" rtlCol="0">
            <a:spAutoFit/>
          </a:bodyPr>
          <a:lstStyle/>
          <a:p>
            <a:pPr algn="ctr"/>
            <a:r>
              <a:rPr lang="de-DE" sz="3600" b="1" i="1" dirty="0">
                <a:latin typeface="Arial" panose="020B0604020202020204" pitchFamily="34" charset="0"/>
                <a:ea typeface="Adobe Gothic Std B" panose="020B0800000000000000" pitchFamily="34" charset="-128"/>
                <a:cs typeface="Arial" panose="020B0604020202020204" pitchFamily="34" charset="0"/>
              </a:rPr>
              <a:t>Felix Schapitz, Prof. Dr.-Ing. Bernd Thomas</a:t>
            </a:r>
          </a:p>
          <a:p>
            <a:pPr algn="ctr"/>
            <a:r>
              <a:rPr lang="de-DE" sz="3200" b="1" i="1" dirty="0">
                <a:latin typeface="Arial" panose="020B0604020202020204" pitchFamily="34" charset="0"/>
                <a:ea typeface="Adobe Gothic Std B" panose="020B0800000000000000" pitchFamily="34" charset="-128"/>
                <a:cs typeface="Arial" panose="020B0604020202020204" pitchFamily="34" charset="0"/>
              </a:rPr>
              <a:t>Hochschule Reutlingen, Fakultät Technik, 72762 Reutlingen, </a:t>
            </a:r>
            <a:r>
              <a:rPr lang="de-DE" sz="3200" b="1" i="1" dirty="0" err="1">
                <a:latin typeface="Arial" panose="020B0604020202020204" pitchFamily="34" charset="0"/>
                <a:ea typeface="Adobe Gothic Std B" panose="020B0800000000000000" pitchFamily="34" charset="-128"/>
                <a:cs typeface="Arial" panose="020B0604020202020204" pitchFamily="34" charset="0"/>
              </a:rPr>
              <a:t>Alteburgstraße</a:t>
            </a:r>
            <a:r>
              <a:rPr lang="de-DE" sz="3200" b="1" i="1" dirty="0">
                <a:latin typeface="Arial" panose="020B0604020202020204" pitchFamily="34" charset="0"/>
                <a:ea typeface="Adobe Gothic Std B" panose="020B0800000000000000" pitchFamily="34" charset="-128"/>
                <a:cs typeface="Arial" panose="020B0604020202020204" pitchFamily="34" charset="0"/>
              </a:rPr>
              <a:t> 150</a:t>
            </a:r>
          </a:p>
        </p:txBody>
      </p:sp>
      <p:sp>
        <p:nvSpPr>
          <p:cNvPr id="3155" name="Textfeld 3154"/>
          <p:cNvSpPr txBox="1"/>
          <p:nvPr/>
        </p:nvSpPr>
        <p:spPr>
          <a:xfrm>
            <a:off x="8440862" y="8080401"/>
            <a:ext cx="20229097" cy="4890249"/>
          </a:xfrm>
          <a:prstGeom prst="rect">
            <a:avLst/>
          </a:prstGeom>
          <a:noFill/>
        </p:spPr>
        <p:txBody>
          <a:bodyPr wrap="square" rtlCol="0">
            <a:spAutoFit/>
          </a:bodyPr>
          <a:lstStyle/>
          <a:p>
            <a:pPr lvl="0">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Hintergrund:</a:t>
            </a:r>
            <a:endPar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endParaRPr>
          </a:p>
          <a:p>
            <a:pPr lvl="0">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Das Projekt “Klima-RT-LAB” begleitet, unterstützt und erforscht den Transformationsprozess des Konzerns Stadt Reutlingen zur Klimaneutralität. Dazu werden Realexperimente in fünf klimarelevanten Handlungsfeldern in Tandemteams aus Forschung und Praxis durchgeführt. Ziel ist es, den Weg zur Klimaneutralität in der Stadtverwaltung und den kommunalen Unternehmen der Stadt zu verankern, den Institutionalisierungsprozess der Klimaneutralität zu erforschen und relevantes Transformationswissen abzuleiten.  </a:t>
            </a:r>
          </a:p>
          <a:p>
            <a:pPr lvl="0">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Dabei unterstützen die </a:t>
            </a:r>
            <a:r>
              <a:rPr lang="de-DE" sz="1800" kern="100" dirty="0" err="1">
                <a:effectLst/>
                <a:latin typeface="Aptos" panose="020B0004020202020204" pitchFamily="34" charset="0"/>
                <a:ea typeface="Aptos" panose="020B0004020202020204" pitchFamily="34" charset="0"/>
                <a:cs typeface="Times New Roman" panose="02020603050405020304" pitchFamily="18" charset="0"/>
              </a:rPr>
              <a:t>Wissenschaftler:innen</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die </a:t>
            </a:r>
            <a:r>
              <a:rPr lang="de-DE" sz="1800" kern="100" dirty="0" err="1">
                <a:effectLst/>
                <a:latin typeface="Aptos" panose="020B0004020202020204" pitchFamily="34" charset="0"/>
                <a:ea typeface="Aptos" panose="020B0004020202020204" pitchFamily="34" charset="0"/>
                <a:cs typeface="Times New Roman" panose="02020603050405020304" pitchFamily="18" charset="0"/>
              </a:rPr>
              <a:t>Mitarbeiter:innen</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und Führungskräfte aus Verwaltung und Unternehmen dabei, den Transformationsprozess hin zur Klimaneutralität zu gestalten.  </a:t>
            </a:r>
          </a:p>
          <a:p>
            <a:pPr lvl="0">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Aus all dem leitet das Klima-RT-LAB ab, wie anderen Kommunen die Transformation hin zur Klimaneutralität gelingen kann. Welche Maßnahmen und welche Partizipationsmethoden sind geeignet? Und welche Strukturen und Verantwortlichkeiten passen am besten? </a:t>
            </a:r>
          </a:p>
          <a:p>
            <a:pPr lvl="0">
              <a:lnSpc>
                <a:spcPct val="115000"/>
              </a:lnSpc>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Im Rahmen dieser Forschung wurde im Handlungsfeld 4 eine hybride Wärmepumpe (Wärmepumpe mit Gastherme) in einer Kita installiert, um die CO₂-Emissionen mit geringem monetären Aufwand für Altbauten oder andere Sonderfälle, bei welchen eine thermische Sanierung nur schwer und unter extremen Kosten möglich ist, zu senken. Zu Beginn 2026 bis in den Frühsommer 2026 wurde an diesem Hybridsystem ein Monitoring vorgenommen, um die Wärmebereitstellung durch die jeweiligen Erzeuger zu analysieren.</a:t>
            </a:r>
          </a:p>
          <a:p>
            <a:pPr lvl="0">
              <a:lnSpc>
                <a:spcPct val="115000"/>
              </a:lnSpc>
            </a:pPr>
            <a:endParaRPr lang="de-DE" sz="1800"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Nach einer ersten Auswertung der aufgenommenen Daten wurde schnell ersichtlich, dass die Kita weder eine Nachtabsenkung noch eine Wochenendabsenkung besitzt. Dies bedeutet, dass das Gebäude dauerhaft auf 21°C gehalten wird. Da dies keine gesetzliche Vorgabe, sondern lediglich eine Empfehlung ist, kam die Frage auf, ob eine Nachtabsenkung außerhalb der Betriebszeiten möglich wäre. Zur Nachtabsenkung wurde eine Vorgabe durch die Kita gesetzt: „Der Boden sollte morgens warm sein, da die Kinder darauf spielen.“</a:t>
            </a:r>
          </a:p>
        </p:txBody>
      </p:sp>
      <p:sp>
        <p:nvSpPr>
          <p:cNvPr id="2" name="Rechteck 1"/>
          <p:cNvSpPr/>
          <p:nvPr/>
        </p:nvSpPr>
        <p:spPr bwMode="auto">
          <a:xfrm>
            <a:off x="1595692" y="7052830"/>
            <a:ext cx="12271282" cy="787861"/>
          </a:xfrm>
          <a:prstGeom prst="rect">
            <a:avLst/>
          </a:prstGeom>
          <a:solidFill>
            <a:srgbClr val="0070C0"/>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pPr defTabSz="807324"/>
            <a:endParaRPr lang="de-DE" sz="3178"/>
          </a:p>
        </p:txBody>
      </p:sp>
      <p:sp>
        <p:nvSpPr>
          <p:cNvPr id="117" name="Rechteck 116"/>
          <p:cNvSpPr/>
          <p:nvPr/>
        </p:nvSpPr>
        <p:spPr>
          <a:xfrm>
            <a:off x="1744118" y="7072289"/>
            <a:ext cx="12080551" cy="707886"/>
          </a:xfrm>
          <a:prstGeom prst="rect">
            <a:avLst/>
          </a:prstGeom>
        </p:spPr>
        <p:txBody>
          <a:bodyPr wrap="none">
            <a:spAutoFit/>
          </a:bodyPr>
          <a:lstStyle/>
          <a:p>
            <a:r>
              <a:rPr lang="de-DE" sz="4000" dirty="0">
                <a:solidFill>
                  <a:schemeClr val="bg1"/>
                </a:solidFill>
                <a:latin typeface="Adobe Fan Heiti Std B" panose="020B0700000000000000" pitchFamily="34" charset="-128"/>
                <a:ea typeface="Adobe Fan Heiti Std B" panose="020B0700000000000000" pitchFamily="34" charset="-128"/>
              </a:rPr>
              <a:t>Betriebszeiten Optimierung Hybride Wärmepumpe</a:t>
            </a:r>
          </a:p>
        </p:txBody>
      </p:sp>
      <p:sp>
        <p:nvSpPr>
          <p:cNvPr id="47" name="Rechteck 46"/>
          <p:cNvSpPr/>
          <p:nvPr/>
        </p:nvSpPr>
        <p:spPr bwMode="auto">
          <a:xfrm>
            <a:off x="324150" y="26730473"/>
            <a:ext cx="29499757" cy="84356"/>
          </a:xfrm>
          <a:prstGeom prst="rect">
            <a:avLst/>
          </a:prstGeom>
          <a:solidFill>
            <a:srgbClr val="0072B0"/>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pPr defTabSz="807324"/>
            <a:endParaRPr lang="de-DE" sz="3178"/>
          </a:p>
        </p:txBody>
      </p:sp>
      <p:sp>
        <p:nvSpPr>
          <p:cNvPr id="48" name="Rechteck 47"/>
          <p:cNvSpPr/>
          <p:nvPr/>
        </p:nvSpPr>
        <p:spPr bwMode="auto">
          <a:xfrm>
            <a:off x="1595691" y="26794050"/>
            <a:ext cx="8952041" cy="810616"/>
          </a:xfrm>
          <a:prstGeom prst="rect">
            <a:avLst/>
          </a:prstGeom>
          <a:solidFill>
            <a:srgbClr val="0072B0"/>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pPr defTabSz="807324"/>
            <a:endParaRPr lang="de-DE" sz="3178"/>
          </a:p>
        </p:txBody>
      </p:sp>
      <p:sp>
        <p:nvSpPr>
          <p:cNvPr id="49" name="Rechteck 48"/>
          <p:cNvSpPr/>
          <p:nvPr/>
        </p:nvSpPr>
        <p:spPr>
          <a:xfrm>
            <a:off x="1786423" y="26819283"/>
            <a:ext cx="6459397" cy="707886"/>
          </a:xfrm>
          <a:prstGeom prst="rect">
            <a:avLst/>
          </a:prstGeom>
        </p:spPr>
        <p:txBody>
          <a:bodyPr wrap="none">
            <a:spAutoFit/>
          </a:bodyPr>
          <a:lstStyle/>
          <a:p>
            <a:r>
              <a:rPr lang="de-DE" sz="4000" dirty="0">
                <a:solidFill>
                  <a:schemeClr val="bg1"/>
                </a:solidFill>
                <a:latin typeface="Arial" panose="020B0604020202020204" pitchFamily="34" charset="0"/>
                <a:ea typeface="Adobe Fan Heiti Std B" panose="020B0700000000000000" pitchFamily="34" charset="-128"/>
                <a:cs typeface="Arial" panose="020B0604020202020204" pitchFamily="34" charset="0"/>
              </a:rPr>
              <a:t>Ursache der Abweichungen</a:t>
            </a:r>
          </a:p>
        </p:txBody>
      </p:sp>
      <p:sp>
        <p:nvSpPr>
          <p:cNvPr id="131" name="Rechteck 130"/>
          <p:cNvSpPr/>
          <p:nvPr/>
        </p:nvSpPr>
        <p:spPr bwMode="auto">
          <a:xfrm>
            <a:off x="387728" y="7000281"/>
            <a:ext cx="29499757" cy="84356"/>
          </a:xfrm>
          <a:prstGeom prst="rect">
            <a:avLst/>
          </a:prstGeom>
          <a:solidFill>
            <a:srgbClr val="0072B0"/>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pPr defTabSz="807324"/>
            <a:endParaRPr lang="de-DE" sz="3178"/>
          </a:p>
        </p:txBody>
      </p:sp>
      <p:sp>
        <p:nvSpPr>
          <p:cNvPr id="132" name="Rechteck 131"/>
          <p:cNvSpPr/>
          <p:nvPr/>
        </p:nvSpPr>
        <p:spPr bwMode="auto">
          <a:xfrm>
            <a:off x="387728" y="40764896"/>
            <a:ext cx="29499757" cy="84356"/>
          </a:xfrm>
          <a:prstGeom prst="rect">
            <a:avLst/>
          </a:prstGeom>
          <a:solidFill>
            <a:srgbClr val="0072B0"/>
          </a:solidFill>
          <a:ln w="9525" cap="flat" cmpd="sng" algn="ctr">
            <a:noFill/>
            <a:prstDash val="solid"/>
            <a:round/>
            <a:headEnd type="none" w="med" len="med"/>
            <a:tailEnd type="none" w="med" len="med"/>
          </a:ln>
          <a:effectLst/>
        </p:spPr>
        <p:txBody>
          <a:bodyPr vert="horz" wrap="square" lIns="80734" tIns="40367" rIns="80734" bIns="40367" numCol="1" rtlCol="0" anchor="t" anchorCtr="0" compatLnSpc="1">
            <a:prstTxWarp prst="textNoShape">
              <a:avLst/>
            </a:prstTxWarp>
          </a:bodyPr>
          <a:lstStyle/>
          <a:p>
            <a:pPr defTabSz="807324"/>
            <a:endParaRPr lang="de-DE" sz="3178"/>
          </a:p>
        </p:txBody>
      </p:sp>
      <p:graphicFrame>
        <p:nvGraphicFramePr>
          <p:cNvPr id="4" name="Tabelle 3"/>
          <p:cNvGraphicFramePr>
            <a:graphicFrameLocks noGrp="1"/>
          </p:cNvGraphicFramePr>
          <p:nvPr>
            <p:extLst>
              <p:ext uri="{D42A27DB-BD31-4B8C-83A1-F6EECF244321}">
                <p14:modId xmlns:p14="http://schemas.microsoft.com/office/powerpoint/2010/main" val="1711136923"/>
              </p:ext>
            </p:extLst>
          </p:nvPr>
        </p:nvGraphicFramePr>
        <p:xfrm>
          <a:off x="19460847" y="40864932"/>
          <a:ext cx="10302788" cy="1693965"/>
        </p:xfrm>
        <a:graphic>
          <a:graphicData uri="http://schemas.openxmlformats.org/drawingml/2006/table">
            <a:tbl>
              <a:tblPr firstRow="1" bandRow="1">
                <a:tableStyleId>{5C22544A-7EE6-4342-B048-85BDC9FD1C3A}</a:tableStyleId>
              </a:tblPr>
              <a:tblGrid>
                <a:gridCol w="1293383">
                  <a:extLst>
                    <a:ext uri="{9D8B030D-6E8A-4147-A177-3AD203B41FA5}">
                      <a16:colId xmlns:a16="http://schemas.microsoft.com/office/drawing/2014/main" val="20000"/>
                    </a:ext>
                  </a:extLst>
                </a:gridCol>
                <a:gridCol w="5976664">
                  <a:extLst>
                    <a:ext uri="{9D8B030D-6E8A-4147-A177-3AD203B41FA5}">
                      <a16:colId xmlns:a16="http://schemas.microsoft.com/office/drawing/2014/main" val="20001"/>
                    </a:ext>
                  </a:extLst>
                </a:gridCol>
                <a:gridCol w="3032741">
                  <a:extLst>
                    <a:ext uri="{9D8B030D-6E8A-4147-A177-3AD203B41FA5}">
                      <a16:colId xmlns:a16="http://schemas.microsoft.com/office/drawing/2014/main" val="20002"/>
                    </a:ext>
                  </a:extLst>
                </a:gridCol>
              </a:tblGrid>
              <a:tr h="1693965">
                <a:tc>
                  <a:txBody>
                    <a:bodyPr/>
                    <a:lstStyle/>
                    <a:p>
                      <a:pPr algn="r"/>
                      <a:r>
                        <a:rPr lang="de-DE" sz="2000" b="1" u="sng" dirty="0">
                          <a:solidFill>
                            <a:schemeClr val="tx1"/>
                          </a:solidFill>
                          <a:latin typeface="Arial" panose="020B0604020202020204" pitchFamily="34" charset="0"/>
                          <a:ea typeface="Adobe Fan Heiti Std B" panose="020B0700000000000000" pitchFamily="34" charset="-128"/>
                          <a:cs typeface="Arial" panose="020B0604020202020204" pitchFamily="34" charset="0"/>
                        </a:rPr>
                        <a:t>Kontakt:</a:t>
                      </a:r>
                      <a:endParaRPr lang="de-DE" sz="200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de-DE" sz="2000" dirty="0">
                          <a:solidFill>
                            <a:schemeClr val="tx1"/>
                          </a:solidFill>
                          <a:latin typeface="Arial" panose="020B0604020202020204" pitchFamily="34" charset="0"/>
                          <a:ea typeface="Adobe Fan Heiti Std B" panose="020B0700000000000000" pitchFamily="34" charset="-128"/>
                          <a:cs typeface="Arial" panose="020B0604020202020204" pitchFamily="34" charset="0"/>
                        </a:rPr>
                        <a:t>Prof. Dr.-Ing. Bernd Thomas</a:t>
                      </a:r>
                    </a:p>
                    <a:p>
                      <a:r>
                        <a:rPr lang="de-DE" sz="2000" dirty="0">
                          <a:solidFill>
                            <a:schemeClr val="tx1"/>
                          </a:solidFill>
                          <a:latin typeface="Arial" panose="020B0604020202020204" pitchFamily="34" charset="0"/>
                          <a:ea typeface="Adobe Fan Heiti Std B" panose="020B0700000000000000" pitchFamily="34" charset="-128"/>
                          <a:cs typeface="Arial" panose="020B0604020202020204" pitchFamily="34" charset="0"/>
                        </a:rPr>
                        <a:t> +49 (7121) 271 - 7041</a:t>
                      </a:r>
                    </a:p>
                    <a:p>
                      <a:r>
                        <a:rPr lang="de-DE" sz="2000" dirty="0">
                          <a:solidFill>
                            <a:schemeClr val="tx1"/>
                          </a:solidFill>
                          <a:latin typeface="Arial" panose="020B0604020202020204" pitchFamily="34" charset="0"/>
                          <a:ea typeface="Adobe Fan Heiti Std B" panose="020B0700000000000000" pitchFamily="34" charset="-128"/>
                          <a:cs typeface="Arial" panose="020B0604020202020204" pitchFamily="34" charset="0"/>
                          <a:hlinkClick r:id="rId6"/>
                        </a:rPr>
                        <a:t>Bernd.Thomas@reutlingen-university.de</a:t>
                      </a:r>
                      <a:endParaRPr lang="de-DE" sz="200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l" defTabSz="807324" rtl="0" eaLnBrk="1" fontAlgn="auto" latinLnBrk="0" hangingPunct="1">
                        <a:lnSpc>
                          <a:spcPct val="100000"/>
                        </a:lnSpc>
                        <a:spcBef>
                          <a:spcPts val="0"/>
                        </a:spcBef>
                        <a:spcAft>
                          <a:spcPts val="0"/>
                        </a:spcAft>
                        <a:buClrTx/>
                        <a:buSzTx/>
                        <a:buFontTx/>
                        <a:buNone/>
                        <a:tabLst/>
                        <a:defRPr/>
                      </a:pPr>
                      <a:r>
                        <a:rPr lang="de-DE" sz="2000" dirty="0">
                          <a:solidFill>
                            <a:schemeClr val="tx1"/>
                          </a:solidFill>
                          <a:latin typeface="Arial" panose="020B0604020202020204" pitchFamily="34" charset="0"/>
                          <a:ea typeface="Adobe Fan Heiti Std B" panose="020B0700000000000000" pitchFamily="34" charset="-128"/>
                          <a:cs typeface="Arial" panose="020B0604020202020204" pitchFamily="34" charset="0"/>
                        </a:rPr>
                        <a:t>Hochschule Reutlingen</a:t>
                      </a:r>
                    </a:p>
                    <a:p>
                      <a:r>
                        <a:rPr lang="de-DE" sz="2000" dirty="0" err="1">
                          <a:solidFill>
                            <a:schemeClr val="tx1"/>
                          </a:solidFill>
                          <a:latin typeface="Arial" panose="020B0604020202020204" pitchFamily="34" charset="0"/>
                          <a:cs typeface="Arial" panose="020B0604020202020204" pitchFamily="34" charset="0"/>
                        </a:rPr>
                        <a:t>Alteburgstrasse</a:t>
                      </a:r>
                      <a:r>
                        <a:rPr lang="de-DE" sz="2000" dirty="0">
                          <a:solidFill>
                            <a:schemeClr val="tx1"/>
                          </a:solidFill>
                          <a:latin typeface="Arial" panose="020B0604020202020204" pitchFamily="34" charset="0"/>
                          <a:cs typeface="Arial" panose="020B0604020202020204" pitchFamily="34" charset="0"/>
                        </a:rPr>
                        <a:t> 150</a:t>
                      </a:r>
                    </a:p>
                    <a:p>
                      <a:r>
                        <a:rPr lang="de-DE" sz="2000" dirty="0">
                          <a:solidFill>
                            <a:schemeClr val="tx1"/>
                          </a:solidFill>
                          <a:latin typeface="Arial" panose="020B0604020202020204" pitchFamily="34" charset="0"/>
                          <a:cs typeface="Arial" panose="020B0604020202020204" pitchFamily="34" charset="0"/>
                        </a:rPr>
                        <a:t>72762 Reutlingen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Textfeld 4"/>
          <p:cNvSpPr txBox="1"/>
          <p:nvPr/>
        </p:nvSpPr>
        <p:spPr>
          <a:xfrm>
            <a:off x="27637761" y="6319611"/>
            <a:ext cx="2077473" cy="646331"/>
          </a:xfrm>
          <a:prstGeom prst="rect">
            <a:avLst/>
          </a:prstGeom>
          <a:noFill/>
        </p:spPr>
        <p:txBody>
          <a:bodyPr wrap="square" rtlCol="0">
            <a:spAutoFit/>
          </a:bodyPr>
          <a:lstStyle/>
          <a:p>
            <a:pPr algn="r"/>
            <a:r>
              <a:rPr lang="de-DE" sz="3600" dirty="0">
                <a:latin typeface="Arial" panose="020B0604020202020204" pitchFamily="34" charset="0"/>
                <a:cs typeface="Arial" panose="020B0604020202020204" pitchFamily="34" charset="0"/>
              </a:rPr>
              <a:t>06/2026</a:t>
            </a:r>
          </a:p>
        </p:txBody>
      </p:sp>
      <p:sp>
        <p:nvSpPr>
          <p:cNvPr id="15" name="Textfeld 14">
            <a:extLst>
              <a:ext uri="{FF2B5EF4-FFF2-40B4-BE49-F238E27FC236}">
                <a16:creationId xmlns:a16="http://schemas.microsoft.com/office/drawing/2014/main" id="{76390257-869A-DC41-F17A-F605C74A67B0}"/>
              </a:ext>
            </a:extLst>
          </p:cNvPr>
          <p:cNvSpPr txBox="1"/>
          <p:nvPr/>
        </p:nvSpPr>
        <p:spPr>
          <a:xfrm>
            <a:off x="1788536" y="13336985"/>
            <a:ext cx="6350535" cy="3342518"/>
          </a:xfrm>
          <a:prstGeom prst="rect">
            <a:avLst/>
          </a:prstGeom>
          <a:noFill/>
        </p:spPr>
        <p:txBody>
          <a:bodyPr wrap="square" rtlCol="0">
            <a:spAutoFit/>
          </a:bodyPr>
          <a:lstStyle/>
          <a:p>
            <a:pPr marL="39639">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Ziel der FuE-Arbeit:</a:t>
            </a:r>
            <a:endPar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Ziel der FuE-Arbeit war es, einen Fahrplan für das Heizsystem der Kita zu erstellen, welcher unter der genannten Bedingung eine möglichst hohe Einsparung außerhalb der Betriebszeiten ermöglicht. Hierzu wurden folgende Schritte unternommen:</a:t>
            </a:r>
          </a:p>
          <a:p>
            <a:pPr marL="39639">
              <a:lnSpc>
                <a:spcPct val="150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1 Schritt: </a:t>
            </a:r>
            <a:r>
              <a:rPr lang="de-DE" sz="1800" kern="100" dirty="0">
                <a:latin typeface="Aptos" panose="020B0004020202020204" pitchFamily="34" charset="0"/>
                <a:ea typeface="Aptos" panose="020B0004020202020204" pitchFamily="34" charset="0"/>
                <a:cs typeface="Times New Roman" panose="02020603050405020304" pitchFamily="18" charset="0"/>
              </a:rPr>
              <a:t>Erstellung eines stundenbasierten Lastprofils</a:t>
            </a:r>
          </a:p>
          <a:p>
            <a:pPr marL="39639">
              <a:lnSpc>
                <a:spcPct val="150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2 Schritt: </a:t>
            </a:r>
            <a:r>
              <a:rPr lang="de-DE" sz="1800" kern="100" dirty="0">
                <a:latin typeface="Aptos" panose="020B0004020202020204" pitchFamily="34" charset="0"/>
                <a:ea typeface="Aptos" panose="020B0004020202020204" pitchFamily="34" charset="0"/>
                <a:cs typeface="Times New Roman" panose="02020603050405020304" pitchFamily="18" charset="0"/>
              </a:rPr>
              <a:t>Erstellung eines optimierten Lastprofils.</a:t>
            </a:r>
          </a:p>
          <a:p>
            <a:pPr marL="39639">
              <a:lnSpc>
                <a:spcPct val="150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3</a:t>
            </a:r>
            <a:r>
              <a:rPr lang="de-DE" sz="1800" b="1" kern="100" dirty="0">
                <a:effectLst/>
                <a:latin typeface="Aptos" panose="020B0004020202020204" pitchFamily="34" charset="0"/>
                <a:ea typeface="Aptos" panose="020B0004020202020204" pitchFamily="34" charset="0"/>
                <a:cs typeface="Times New Roman" panose="02020603050405020304" pitchFamily="18" charset="0"/>
              </a:rPr>
              <a:t> Schritt: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Abg</a:t>
            </a:r>
            <a:r>
              <a:rPr lang="de-DE" sz="1800" kern="100" dirty="0">
                <a:latin typeface="Aptos" panose="020B0004020202020204" pitchFamily="34" charset="0"/>
                <a:ea typeface="Aptos" panose="020B0004020202020204" pitchFamily="34" charset="0"/>
                <a:cs typeface="Times New Roman" panose="02020603050405020304" pitchFamily="18" charset="0"/>
              </a:rPr>
              <a:t>leich der Lastprofile mit Simulationsdaten.</a:t>
            </a:r>
          </a:p>
          <a:p>
            <a:pPr marL="39639">
              <a:lnSpc>
                <a:spcPct val="150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4 Schritt: </a:t>
            </a:r>
            <a:r>
              <a:rPr lang="de-DE" sz="1800" kern="100" dirty="0">
                <a:latin typeface="Aptos" panose="020B0004020202020204" pitchFamily="34" charset="0"/>
                <a:ea typeface="Aptos" panose="020B0004020202020204" pitchFamily="34" charset="0"/>
                <a:cs typeface="Times New Roman" panose="02020603050405020304" pitchFamily="18" charset="0"/>
              </a:rPr>
              <a:t>Auswertung.</a:t>
            </a:r>
          </a:p>
        </p:txBody>
      </p:sp>
      <p:pic>
        <p:nvPicPr>
          <p:cNvPr id="19" name="Grafik 18">
            <a:extLst>
              <a:ext uri="{FF2B5EF4-FFF2-40B4-BE49-F238E27FC236}">
                <a16:creationId xmlns:a16="http://schemas.microsoft.com/office/drawing/2014/main" id="{08A520DB-D097-073D-E718-5B737C913530}"/>
              </a:ext>
            </a:extLst>
          </p:cNvPr>
          <p:cNvPicPr>
            <a:picLocks noChangeAspect="1"/>
          </p:cNvPicPr>
          <p:nvPr/>
        </p:nvPicPr>
        <p:blipFill>
          <a:blip r:embed="rId7"/>
          <a:stretch>
            <a:fillRect/>
          </a:stretch>
        </p:blipFill>
        <p:spPr>
          <a:xfrm>
            <a:off x="1605254" y="8224417"/>
            <a:ext cx="6488244" cy="4801724"/>
          </a:xfrm>
          <a:prstGeom prst="rect">
            <a:avLst/>
          </a:prstGeom>
        </p:spPr>
      </p:pic>
      <p:sp>
        <p:nvSpPr>
          <p:cNvPr id="20" name="Textfeld 19">
            <a:extLst>
              <a:ext uri="{FF2B5EF4-FFF2-40B4-BE49-F238E27FC236}">
                <a16:creationId xmlns:a16="http://schemas.microsoft.com/office/drawing/2014/main" id="{997EEE59-B9D4-BFAC-626D-CEEC902E8956}"/>
              </a:ext>
            </a:extLst>
          </p:cNvPr>
          <p:cNvSpPr txBox="1"/>
          <p:nvPr/>
        </p:nvSpPr>
        <p:spPr>
          <a:xfrm>
            <a:off x="8440862" y="13336985"/>
            <a:ext cx="11263007" cy="2023311"/>
          </a:xfrm>
          <a:prstGeom prst="rect">
            <a:avLst/>
          </a:prstGeom>
          <a:noFill/>
        </p:spPr>
        <p:txBody>
          <a:bodyPr wrap="square" rtlCol="0">
            <a:spAutoFit/>
          </a:bodyPr>
          <a:lstStyle/>
          <a:p>
            <a:pPr marL="39639">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1 Schritt: Erstellung eines </a:t>
            </a:r>
            <a:r>
              <a:rPr lang="de-DE" sz="2000" b="1" kern="100" dirty="0" err="1">
                <a:solidFill>
                  <a:srgbClr val="0033CC"/>
                </a:solidFill>
                <a:latin typeface="Aptos" panose="020B0004020202020204" pitchFamily="34" charset="0"/>
                <a:ea typeface="Aptos" panose="020B0004020202020204" pitchFamily="34" charset="0"/>
                <a:cs typeface="Times New Roman" panose="02020603050405020304" pitchFamily="18" charset="0"/>
              </a:rPr>
              <a:t>Stundenbastierten</a:t>
            </a: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 Lastprofiles.</a:t>
            </a: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Da die Daten aus technischen Gründen nur als Tageswerte vorliegen, musste zunächst eine Umrechnung in Stundenwerte stattfinden. Da das SLP für Kitas (Abb. 1.) lediglich den tatsächlichen Verbrauch während der Betriebszeiten abbildet (Abb. 2.), konnte dieses aufgrund der konstanten 21°C in der betrachteten Kita nicht verwendet werden. Folglich musste eine direkte Umrechnung der Tageswerte zu Stundenwerten erfolgen. Dies geschah mit folgender Formel:</a:t>
            </a:r>
          </a:p>
        </p:txBody>
      </p:sp>
      <p:sp>
        <p:nvSpPr>
          <p:cNvPr id="30" name="Textfeld 29">
            <a:extLst>
              <a:ext uri="{FF2B5EF4-FFF2-40B4-BE49-F238E27FC236}">
                <a16:creationId xmlns:a16="http://schemas.microsoft.com/office/drawing/2014/main" id="{B1002598-6ED5-5AA1-3D83-30199B935DDB}"/>
              </a:ext>
            </a:extLst>
          </p:cNvPr>
          <p:cNvSpPr txBox="1"/>
          <p:nvPr/>
        </p:nvSpPr>
        <p:spPr>
          <a:xfrm>
            <a:off x="8440862" y="16456759"/>
            <a:ext cx="11130168" cy="1704762"/>
          </a:xfrm>
          <a:prstGeom prst="rect">
            <a:avLst/>
          </a:prstGeom>
          <a:noFill/>
        </p:spPr>
        <p:txBody>
          <a:bodyPr wrap="square" rtlCol="0">
            <a:spAutoFit/>
          </a:bodyPr>
          <a:lstStyle/>
          <a:p>
            <a:pPr marL="39639">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2 Schritt: Erstellung eines optimierten Lastprofiles.</a:t>
            </a: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Im zweiten Schritt wurde, anhand verschiedener Empfehlungen, ein optimiertes Betriebsprofil definiert (Abb. 3.). Mit diesem optimierten Betriebsprofil, wurde ein stundenbasiertes optimiertes Lastprofil generiert. Ziel des optimierten Lastprofils ist es, den Wärmebedarf mit einer Nacht-/Wochenendabsenkung darzustellen (Abb. 4.), woraus sich potentielle Einsparungen errechnen lassen.</a:t>
            </a:r>
          </a:p>
        </p:txBody>
      </p:sp>
      <p:pic>
        <p:nvPicPr>
          <p:cNvPr id="34" name="Grafik 33">
            <a:extLst>
              <a:ext uri="{FF2B5EF4-FFF2-40B4-BE49-F238E27FC236}">
                <a16:creationId xmlns:a16="http://schemas.microsoft.com/office/drawing/2014/main" id="{8FCB1075-DC51-CD74-4756-14E2EBB4A9CF}"/>
              </a:ext>
            </a:extLst>
          </p:cNvPr>
          <p:cNvPicPr>
            <a:picLocks noChangeAspect="1"/>
          </p:cNvPicPr>
          <p:nvPr/>
        </p:nvPicPr>
        <p:blipFill>
          <a:blip r:embed="rId8"/>
          <a:stretch>
            <a:fillRect/>
          </a:stretch>
        </p:blipFill>
        <p:spPr>
          <a:xfrm>
            <a:off x="9232950" y="15313379"/>
            <a:ext cx="5759196" cy="1071372"/>
          </a:xfrm>
          <a:prstGeom prst="rect">
            <a:avLst/>
          </a:prstGeom>
        </p:spPr>
      </p:pic>
      <p:sp>
        <p:nvSpPr>
          <p:cNvPr id="35" name="Textfeld 34">
            <a:extLst>
              <a:ext uri="{FF2B5EF4-FFF2-40B4-BE49-F238E27FC236}">
                <a16:creationId xmlns:a16="http://schemas.microsoft.com/office/drawing/2014/main" id="{96B620FE-97E9-8252-7410-9D15F3697E3B}"/>
              </a:ext>
            </a:extLst>
          </p:cNvPr>
          <p:cNvSpPr txBox="1"/>
          <p:nvPr/>
        </p:nvSpPr>
        <p:spPr>
          <a:xfrm>
            <a:off x="15068149" y="15455005"/>
            <a:ext cx="3467371" cy="713722"/>
          </a:xfrm>
          <a:prstGeom prst="rect">
            <a:avLst/>
          </a:prstGeom>
          <a:noFill/>
        </p:spPr>
        <p:txBody>
          <a:bodyPr wrap="square" rtlCol="0">
            <a:spAutoFit/>
          </a:bodyPr>
          <a:lstStyle/>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(Im ersten Schritt wurde </a:t>
            </a:r>
          </a:p>
          <a:p>
            <a:pPr marL="39639">
              <a:lnSpc>
                <a:spcPct val="115000"/>
              </a:lnSpc>
            </a:pPr>
            <a:r>
              <a:rPr lang="de-DE" sz="1800" kern="100" dirty="0" err="1">
                <a:effectLst/>
                <a:latin typeface="Aptos" panose="020B0004020202020204" pitchFamily="34" charset="0"/>
                <a:ea typeface="Times New Roman" panose="02020603050405020304" pitchFamily="18" charset="0"/>
                <a:cs typeface="Times New Roman" panose="02020603050405020304" pitchFamily="18" charset="0"/>
              </a:rPr>
              <a:t>T</a:t>
            </a:r>
            <a:r>
              <a:rPr lang="de-DE" sz="1800" kern="100" baseline="-25000" dirty="0" err="1">
                <a:effectLst/>
                <a:latin typeface="Aptos" panose="020B0004020202020204" pitchFamily="34" charset="0"/>
                <a:ea typeface="Times New Roman" panose="02020603050405020304" pitchFamily="18" charset="0"/>
                <a:cs typeface="Times New Roman" panose="02020603050405020304" pitchFamily="18" charset="0"/>
              </a:rPr>
              <a:t>raum.</a:t>
            </a:r>
            <a:r>
              <a:rPr lang="de-DE" sz="1800" kern="100" baseline="-25000" dirty="0" err="1">
                <a:latin typeface="Aptos" panose="020B0004020202020204" pitchFamily="34" charset="0"/>
                <a:ea typeface="Times New Roman" panose="02020603050405020304" pitchFamily="18" charset="0"/>
                <a:cs typeface="Times New Roman" panose="02020603050405020304" pitchFamily="18" charset="0"/>
              </a:rPr>
              <a:t>soll</a:t>
            </a:r>
            <a:r>
              <a:rPr lang="de-DE" sz="1800" kern="100" baseline="-25000" dirty="0">
                <a:effectLst/>
                <a:latin typeface="Aptos" panose="020B0004020202020204" pitchFamily="34" charset="0"/>
                <a:ea typeface="Times New Roman" panose="02020603050405020304" pitchFamily="18" charset="0"/>
                <a:cs typeface="Times New Roman" panose="02020603050405020304" pitchFamily="18" charset="0"/>
              </a:rPr>
              <a:t> </a:t>
            </a:r>
            <a:r>
              <a:rPr lang="de-DE" sz="1800" kern="100" dirty="0">
                <a:effectLst/>
                <a:latin typeface="Aptos" panose="020B0004020202020204" pitchFamily="34" charset="0"/>
                <a:ea typeface="Times New Roman" panose="02020603050405020304" pitchFamily="18" charset="0"/>
                <a:cs typeface="Times New Roman" panose="02020603050405020304" pitchFamily="18" charset="0"/>
              </a:rPr>
              <a:t>mit </a:t>
            </a:r>
            <a:r>
              <a:rPr lang="de-DE" sz="1800" kern="100" dirty="0" err="1">
                <a:effectLst/>
                <a:latin typeface="Aptos" panose="020B0004020202020204" pitchFamily="34" charset="0"/>
                <a:ea typeface="Times New Roman" panose="02020603050405020304" pitchFamily="18" charset="0"/>
                <a:cs typeface="Times New Roman" panose="02020603050405020304" pitchFamily="18" charset="0"/>
              </a:rPr>
              <a:t>T</a:t>
            </a:r>
            <a:r>
              <a:rPr lang="de-DE" sz="1800" kern="100" baseline="-25000" dirty="0" err="1">
                <a:effectLst/>
                <a:latin typeface="Aptos" panose="020B0004020202020204" pitchFamily="34" charset="0"/>
                <a:ea typeface="Times New Roman" panose="02020603050405020304" pitchFamily="18" charset="0"/>
                <a:cs typeface="Times New Roman" panose="02020603050405020304" pitchFamily="18" charset="0"/>
              </a:rPr>
              <a:t>raum.ist</a:t>
            </a:r>
            <a:r>
              <a:rPr lang="de-DE" sz="1800" kern="100" dirty="0">
                <a:effectLst/>
                <a:latin typeface="Aptos" panose="020B0004020202020204" pitchFamily="34" charset="0"/>
                <a:ea typeface="Times New Roman" panose="02020603050405020304" pitchFamily="18" charset="0"/>
                <a:cs typeface="Times New Roman" panose="02020603050405020304" pitchFamily="18" charset="0"/>
              </a:rPr>
              <a:t> gleich gesetzt)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 name="Textfeld 37">
            <a:extLst>
              <a:ext uri="{FF2B5EF4-FFF2-40B4-BE49-F238E27FC236}">
                <a16:creationId xmlns:a16="http://schemas.microsoft.com/office/drawing/2014/main" id="{859F08FA-6602-9558-771A-59A8908C6171}"/>
              </a:ext>
            </a:extLst>
          </p:cNvPr>
          <p:cNvSpPr txBox="1"/>
          <p:nvPr/>
        </p:nvSpPr>
        <p:spPr>
          <a:xfrm>
            <a:off x="1786423" y="18593569"/>
            <a:ext cx="17784608" cy="2660408"/>
          </a:xfrm>
          <a:prstGeom prst="rect">
            <a:avLst/>
          </a:prstGeom>
          <a:noFill/>
        </p:spPr>
        <p:txBody>
          <a:bodyPr wrap="square" rtlCol="0">
            <a:spAutoFit/>
          </a:bodyPr>
          <a:lstStyle/>
          <a:p>
            <a:pPr marL="39639">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3 Schritt: Abgleich der Lastprofile mit Simulationsdaten.</a:t>
            </a: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Im Folgenden wurden die 2 Lastprofile, mithilfe eines zur Auslegung der Hybriden-Wärmepumpe erstellten Simulationstools, verglichen. Es wurden jeweils 3 Szenarien betrachten.</a:t>
            </a:r>
          </a:p>
          <a:p>
            <a:pPr marL="39639">
              <a:lnSpc>
                <a:spcPct val="115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Szenario 1 </a:t>
            </a:r>
            <a:r>
              <a:rPr lang="de-DE" sz="1800" kern="100" dirty="0">
                <a:latin typeface="Aptos" panose="020B0004020202020204" pitchFamily="34" charset="0"/>
                <a:ea typeface="Aptos" panose="020B0004020202020204" pitchFamily="34" charset="0"/>
                <a:cs typeface="Times New Roman" panose="02020603050405020304" pitchFamily="18" charset="0"/>
              </a:rPr>
              <a:t>(Aktuelles Betriebskonzept)</a:t>
            </a:r>
            <a:r>
              <a:rPr lang="de-DE" sz="1800" b="1" kern="100" dirty="0">
                <a:latin typeface="Aptos" panose="020B0004020202020204" pitchFamily="34" charset="0"/>
                <a:ea typeface="Aptos" panose="020B0004020202020204" pitchFamily="34" charset="0"/>
                <a:cs typeface="Times New Roman" panose="02020603050405020304" pitchFamily="18" charset="0"/>
              </a:rPr>
              <a:t>: </a:t>
            </a:r>
            <a:r>
              <a:rPr lang="de-DE" sz="1800" kern="100" dirty="0">
                <a:latin typeface="Aptos" panose="020B0004020202020204" pitchFamily="34" charset="0"/>
                <a:ea typeface="Aptos" panose="020B0004020202020204" pitchFamily="34" charset="0"/>
                <a:cs typeface="Times New Roman" panose="02020603050405020304" pitchFamily="18" charset="0"/>
              </a:rPr>
              <a:t>Aufsummierte reale Daten aus dem Monitoring.</a:t>
            </a:r>
            <a:endParaRPr lang="de-DE" sz="1800" b="1" kern="100" dirty="0">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Szenario 1 </a:t>
            </a:r>
            <a:r>
              <a:rPr lang="de-DE" sz="1800" kern="100" dirty="0">
                <a:latin typeface="Aptos" panose="020B0004020202020204" pitchFamily="34" charset="0"/>
                <a:ea typeface="Aptos" panose="020B0004020202020204" pitchFamily="34" charset="0"/>
                <a:cs typeface="Times New Roman" panose="02020603050405020304" pitchFamily="18" charset="0"/>
              </a:rPr>
              <a:t>(Optimiertes Betriebskonzept)</a:t>
            </a:r>
            <a:r>
              <a:rPr lang="de-DE" sz="1800" b="1" kern="100" dirty="0">
                <a:latin typeface="Aptos" panose="020B0004020202020204" pitchFamily="34" charset="0"/>
                <a:ea typeface="Aptos" panose="020B0004020202020204" pitchFamily="34" charset="0"/>
                <a:cs typeface="Times New Roman" panose="02020603050405020304" pitchFamily="18" charset="0"/>
              </a:rPr>
              <a:t>:</a:t>
            </a:r>
            <a:r>
              <a:rPr lang="de-DE" sz="1800" kern="100" dirty="0">
                <a:latin typeface="Aptos" panose="020B0004020202020204" pitchFamily="34" charset="0"/>
                <a:ea typeface="Aptos" panose="020B0004020202020204" pitchFamily="34" charset="0"/>
                <a:cs typeface="Times New Roman" panose="02020603050405020304" pitchFamily="18" charset="0"/>
              </a:rPr>
              <a:t> Stundenbasiertes Lastprofiel auf Grundlage der realen Tagesdaten mit maximaler WP-Leistung und Aufstockung durch Gaskessel. Herbei wurde eine Abschaltung ab COP &lt; 2 berücksichtigt, da dies aus den Monitordaten hervorging.</a:t>
            </a:r>
          </a:p>
          <a:p>
            <a:pPr marL="39639">
              <a:lnSpc>
                <a:spcPct val="115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Szenario 2: </a:t>
            </a:r>
            <a:r>
              <a:rPr lang="de-DE" sz="1800" kern="100" dirty="0">
                <a:latin typeface="Aptos" panose="020B0004020202020204" pitchFamily="34" charset="0"/>
                <a:ea typeface="Aptos" panose="020B0004020202020204" pitchFamily="34" charset="0"/>
                <a:cs typeface="Times New Roman" panose="02020603050405020304" pitchFamily="18" charset="0"/>
              </a:rPr>
              <a:t>Stundenbasiertes Lastprofiel im Simulationstool mit COP-Berechnung durch Korrelationsgleichung aus der Veröffentlichung „Simulation von Wärmepumpensystemen auf der Grundlage von Korrelationsfunktionen für die Leistungsdaten der Wärmepumpe“ von Prof. Dr. Thomas und Thomas Kemmler.</a:t>
            </a:r>
          </a:p>
          <a:p>
            <a:pPr marL="39639">
              <a:lnSpc>
                <a:spcPct val="115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Szenario 3: </a:t>
            </a:r>
            <a:r>
              <a:rPr lang="de-DE" sz="1800" kern="100" dirty="0">
                <a:latin typeface="Aptos" panose="020B0004020202020204" pitchFamily="34" charset="0"/>
                <a:ea typeface="Aptos" panose="020B0004020202020204" pitchFamily="34" charset="0"/>
                <a:cs typeface="Times New Roman" panose="02020603050405020304" pitchFamily="18" charset="0"/>
              </a:rPr>
              <a:t>Stundenbasiertes Lastprofiel im Simulationstool mit COP-Datenblattwerten für spezifische Außentemperatur.</a:t>
            </a:r>
          </a:p>
        </p:txBody>
      </p:sp>
      <p:sp>
        <p:nvSpPr>
          <p:cNvPr id="7" name="Textfeld 6">
            <a:extLst>
              <a:ext uri="{FF2B5EF4-FFF2-40B4-BE49-F238E27FC236}">
                <a16:creationId xmlns:a16="http://schemas.microsoft.com/office/drawing/2014/main" id="{CDB5E1CC-091E-E3EA-AE81-2E0902F09309}"/>
              </a:ext>
            </a:extLst>
          </p:cNvPr>
          <p:cNvSpPr txBox="1"/>
          <p:nvPr/>
        </p:nvSpPr>
        <p:spPr>
          <a:xfrm>
            <a:off x="1786423" y="21689913"/>
            <a:ext cx="10470863" cy="4253152"/>
          </a:xfrm>
          <a:prstGeom prst="rect">
            <a:avLst/>
          </a:prstGeom>
          <a:noFill/>
        </p:spPr>
        <p:txBody>
          <a:bodyPr wrap="square" rtlCol="0">
            <a:spAutoFit/>
          </a:bodyPr>
          <a:lstStyle/>
          <a:p>
            <a:pPr marL="39639">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4 Schritt: Auswertung.</a:t>
            </a: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Es zeigt sich klar, dass das Simulationstool bei aktuellem Betriebsverhalten (Vollzeit 21 °C) sehr nah an die real gemessenen Verbrauchsdaten herankommt (Abb. 5. Szenario 1). Es ist lediglich, ein leichter Unterschied in der Erzeugungsverteilung zwischen der Wärmepumpe und der Gastherme zu sehen (Abb. 5. Anteil an </a:t>
            </a:r>
            <a:r>
              <a:rPr lang="de-DE" sz="1800" kern="100" dirty="0" err="1">
                <a:latin typeface="Aptos" panose="020B0004020202020204" pitchFamily="34" charset="0"/>
                <a:ea typeface="Aptos" panose="020B0004020202020204" pitchFamily="34" charset="0"/>
                <a:cs typeface="Times New Roman" panose="02020603050405020304" pitchFamily="18" charset="0"/>
              </a:rPr>
              <a:t>erzeugung</a:t>
            </a:r>
            <a:r>
              <a:rPr lang="de-DE" sz="1800" kern="100" dirty="0">
                <a:latin typeface="Aptos" panose="020B0004020202020204" pitchFamily="34" charset="0"/>
                <a:ea typeface="Aptos" panose="020B0004020202020204" pitchFamily="34" charset="0"/>
                <a:cs typeface="Times New Roman" panose="02020603050405020304" pitchFamily="18" charset="0"/>
              </a:rPr>
              <a:t>).</a:t>
            </a:r>
          </a:p>
          <a:p>
            <a:pPr marL="39639">
              <a:lnSpc>
                <a:spcPct val="115000"/>
              </a:lnSpc>
            </a:pPr>
            <a:endParaRPr lang="de-DE" sz="1800" kern="100" dirty="0">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Nach Anpassung des Betriebsverhaltens konnte gezeigt werden, dass es, wie erwartet, zu signifikanten Einsparungen im Verbrauch kommt (Abb. 5. Raumwärme). Weiterhin ist zu vermuten, dass das Simulationstool offensichtlich mit einem bestimmten Verhältnis in der Erzeugungsverteilung zwischen Wärmepumpe und Gastherme arbeitet (Abb. 5. Anteil an </a:t>
            </a:r>
            <a:r>
              <a:rPr lang="de-DE" sz="1800" kern="100" dirty="0" err="1">
                <a:latin typeface="Aptos" panose="020B0004020202020204" pitchFamily="34" charset="0"/>
                <a:ea typeface="Aptos" panose="020B0004020202020204" pitchFamily="34" charset="0"/>
                <a:cs typeface="Times New Roman" panose="02020603050405020304" pitchFamily="18" charset="0"/>
              </a:rPr>
              <a:t>erzeugung</a:t>
            </a:r>
            <a:r>
              <a:rPr lang="de-DE" sz="1800" kern="100" dirty="0">
                <a:latin typeface="Aptos" panose="020B0004020202020204" pitchFamily="34" charset="0"/>
                <a:ea typeface="Aptos" panose="020B0004020202020204" pitchFamily="34" charset="0"/>
                <a:cs typeface="Times New Roman" panose="02020603050405020304" pitchFamily="18" charset="0"/>
              </a:rPr>
              <a:t>). Zusätzlich ist anzunehmen, dass der COP keine Auswirkungen auf das simulierte Schaltverhalten der Wärmepumpe hat.</a:t>
            </a:r>
          </a:p>
          <a:p>
            <a:pPr marL="39639">
              <a:lnSpc>
                <a:spcPct val="115000"/>
              </a:lnSpc>
            </a:pPr>
            <a:endParaRPr lang="de-DE" sz="1800" kern="100" dirty="0">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Aus den Ergebnissen ergibt sich die Frage nach der Ursache für die Abweichungen.</a:t>
            </a:r>
          </a:p>
        </p:txBody>
      </p:sp>
      <p:sp>
        <p:nvSpPr>
          <p:cNvPr id="16" name="Textfeld 15">
            <a:extLst>
              <a:ext uri="{FF2B5EF4-FFF2-40B4-BE49-F238E27FC236}">
                <a16:creationId xmlns:a16="http://schemas.microsoft.com/office/drawing/2014/main" id="{1B9CDBE8-5B97-12AA-A062-C61FE3166697}"/>
              </a:ext>
            </a:extLst>
          </p:cNvPr>
          <p:cNvSpPr txBox="1"/>
          <p:nvPr/>
        </p:nvSpPr>
        <p:spPr>
          <a:xfrm>
            <a:off x="1595691" y="27864540"/>
            <a:ext cx="15054083" cy="1386213"/>
          </a:xfrm>
          <a:prstGeom prst="rect">
            <a:avLst/>
          </a:prstGeom>
          <a:noFill/>
        </p:spPr>
        <p:txBody>
          <a:bodyPr wrap="square" rtlCol="0">
            <a:spAutoFit/>
          </a:bodyPr>
          <a:lstStyle/>
          <a:p>
            <a:pPr marL="39639">
              <a:lnSpc>
                <a:spcPct val="115000"/>
              </a:lnSpc>
            </a:pPr>
            <a:r>
              <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rPr>
              <a:t>Herangehensweise </a:t>
            </a:r>
            <a:r>
              <a:rPr lang="de-DE" sz="2000" b="1" kern="100" dirty="0" err="1">
                <a:solidFill>
                  <a:srgbClr val="0033CC"/>
                </a:solidFill>
                <a:effectLst/>
                <a:latin typeface="Aptos" panose="020B0004020202020204" pitchFamily="34" charset="0"/>
                <a:ea typeface="Aptos" panose="020B0004020202020204" pitchFamily="34" charset="0"/>
                <a:cs typeface="Times New Roman" panose="02020603050405020304" pitchFamily="18" charset="0"/>
              </a:rPr>
              <a:t>Urs</a:t>
            </a:r>
            <a:r>
              <a:rPr lang="de-DE" sz="2000" b="1" kern="100" dirty="0" err="1">
                <a:solidFill>
                  <a:srgbClr val="0033CC"/>
                </a:solidFill>
                <a:latin typeface="Aptos" panose="020B0004020202020204" pitchFamily="34" charset="0"/>
                <a:ea typeface="Aptos" panose="020B0004020202020204" pitchFamily="34" charset="0"/>
                <a:cs typeface="Times New Roman" panose="02020603050405020304" pitchFamily="18" charset="0"/>
              </a:rPr>
              <a:t>achenanaylse</a:t>
            </a: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a:t>
            </a:r>
            <a:endPar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b="1" kern="100" dirty="0">
                <a:effectLst/>
                <a:latin typeface="Aptos" panose="020B0004020202020204" pitchFamily="34" charset="0"/>
                <a:ea typeface="Aptos" panose="020B0004020202020204" pitchFamily="34" charset="0"/>
                <a:cs typeface="Times New Roman" panose="02020603050405020304" pitchFamily="18" charset="0"/>
              </a:rPr>
              <a:t>1 Schritt: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Grafische Gegenüberstellung der Wärmepumpenanteile an der Wärmebereitstellung.</a:t>
            </a:r>
          </a:p>
          <a:p>
            <a:pPr marL="39639">
              <a:lnSpc>
                <a:spcPct val="115000"/>
              </a:lnSpc>
            </a:pPr>
            <a:r>
              <a:rPr lang="de-DE" sz="1800" b="1" kern="100" dirty="0">
                <a:effectLst/>
                <a:latin typeface="Aptos" panose="020B0004020202020204" pitchFamily="34" charset="0"/>
                <a:ea typeface="Aptos" panose="020B0004020202020204" pitchFamily="34" charset="0"/>
                <a:cs typeface="Times New Roman" panose="02020603050405020304" pitchFamily="18" charset="0"/>
              </a:rPr>
              <a:t>2 Schritt: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Vergleich der COP-Kurven.</a:t>
            </a:r>
          </a:p>
          <a:p>
            <a:pPr marL="39639">
              <a:lnSpc>
                <a:spcPct val="115000"/>
              </a:lnSpc>
            </a:pPr>
            <a:r>
              <a:rPr lang="de-DE" sz="1800" b="1" kern="100" dirty="0">
                <a:latin typeface="Aptos" panose="020B0004020202020204" pitchFamily="34" charset="0"/>
                <a:ea typeface="Aptos" panose="020B0004020202020204" pitchFamily="34" charset="0"/>
                <a:cs typeface="Times New Roman" panose="02020603050405020304" pitchFamily="18" charset="0"/>
              </a:rPr>
              <a:t>3</a:t>
            </a:r>
            <a:r>
              <a:rPr lang="de-DE" sz="1800" b="1" kern="100" dirty="0">
                <a:effectLst/>
                <a:latin typeface="Aptos" panose="020B0004020202020204" pitchFamily="34" charset="0"/>
                <a:ea typeface="Aptos" panose="020B0004020202020204" pitchFamily="34" charset="0"/>
                <a:cs typeface="Times New Roman" panose="02020603050405020304" pitchFamily="18" charset="0"/>
              </a:rPr>
              <a:t> Schritt: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Auswertung</a:t>
            </a:r>
          </a:p>
        </p:txBody>
      </p:sp>
      <p:sp>
        <p:nvSpPr>
          <p:cNvPr id="24" name="Textfeld 23">
            <a:extLst>
              <a:ext uri="{FF2B5EF4-FFF2-40B4-BE49-F238E27FC236}">
                <a16:creationId xmlns:a16="http://schemas.microsoft.com/office/drawing/2014/main" id="{46D0BFFD-5D0D-8A29-41FB-4565180E0CD4}"/>
              </a:ext>
            </a:extLst>
          </p:cNvPr>
          <p:cNvSpPr txBox="1"/>
          <p:nvPr/>
        </p:nvSpPr>
        <p:spPr>
          <a:xfrm>
            <a:off x="1571765" y="29382131"/>
            <a:ext cx="11189577" cy="3616055"/>
          </a:xfrm>
          <a:prstGeom prst="rect">
            <a:avLst/>
          </a:prstGeom>
          <a:noFill/>
        </p:spPr>
        <p:txBody>
          <a:bodyPr wrap="square" rtlCol="0">
            <a:spAutoFit/>
          </a:bodyPr>
          <a:lstStyle/>
          <a:p>
            <a:pPr marL="39639">
              <a:lnSpc>
                <a:spcPct val="115000"/>
              </a:lnSpc>
            </a:pPr>
            <a:r>
              <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rPr>
              <a:t>1 Schritt: Grafische Gegenüberstellung der Wärmepumpenanteile an der Wärmebreitstellung.</a:t>
            </a: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In den ersten Diagrammen (Abb. 6. u. 7.) wurde die Annahme bestätigt, dass das Simulationstool, unabhängig von der Außentemperatur oder den Leistungsdaten der Wärmepumpe, mit einem konstanten Anteil der Wärmepumpe am Wärmebedarf arbeitet. Diese Annahme konnte bei der Betrachtung anderer Zeiträume wiederlegt werden (Abb. 8. u. 9.) Hier ist klar ersichtlich, dass die Wärmepumpe einen wesentlich höheren Anteil an der Erzeugung trägt.</a:t>
            </a:r>
          </a:p>
          <a:p>
            <a:pPr marL="39639">
              <a:lnSpc>
                <a:spcPct val="115000"/>
              </a:lnSpc>
            </a:pPr>
            <a:r>
              <a:rPr lang="de-DE" sz="1800" kern="100" dirty="0">
                <a:latin typeface="Aptos" panose="020B0004020202020204" pitchFamily="34" charset="0"/>
                <a:ea typeface="Aptos" panose="020B0004020202020204" pitchFamily="34" charset="0"/>
                <a:cs typeface="Times New Roman" panose="02020603050405020304" pitchFamily="18" charset="0"/>
              </a:rPr>
              <a:t>Trotz der Widerlegung der Annahme, dass das Simulationstool keine situative Modellierung der Erzeugungsanteile vornimmt, ist zu sehen, dass es die Gastherme wesentlich länger im Betrieb hält als in der Realität notwendig wäre. Dies zeigt klar, dass das Schaltverhalten der betrachteten Hybriden-Wärmepumpe nicht mit dem Schaltverhalten der simulierten Hybriden-Wärmepumpe übereinstimmt. Hier wäre zu überlegen, ob eine Optimierung des Tools hin zu einer situativen Berechnung des Wärmepumpenanteils sinnvoll wäre.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1" name="Textfeld 30">
            <a:extLst>
              <a:ext uri="{FF2B5EF4-FFF2-40B4-BE49-F238E27FC236}">
                <a16:creationId xmlns:a16="http://schemas.microsoft.com/office/drawing/2014/main" id="{1133679D-69F9-D2BE-5B83-0CFA34EF0460}"/>
              </a:ext>
            </a:extLst>
          </p:cNvPr>
          <p:cNvSpPr txBox="1"/>
          <p:nvPr/>
        </p:nvSpPr>
        <p:spPr>
          <a:xfrm>
            <a:off x="1570404" y="34363321"/>
            <a:ext cx="5068896" cy="4890249"/>
          </a:xfrm>
          <a:prstGeom prst="rect">
            <a:avLst/>
          </a:prstGeom>
          <a:noFill/>
        </p:spPr>
        <p:txBody>
          <a:bodyPr wrap="square" rtlCol="0">
            <a:spAutoFit/>
          </a:bodyPr>
          <a:lstStyle/>
          <a:p>
            <a:pPr marL="39639">
              <a:lnSpc>
                <a:spcPct val="115000"/>
              </a:lnSpc>
            </a:pPr>
            <a:r>
              <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rPr>
              <a:t>2 Schritt: Vergleich der COP Kurven.</a:t>
            </a:r>
          </a:p>
          <a:p>
            <a:pPr marL="39639">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Um eine erste Prüfung der Theorie, dass das Simulationstool den COP-Wert nicht als </a:t>
            </a:r>
            <a:r>
              <a:rPr lang="de-DE" sz="1800" kern="100" dirty="0">
                <a:latin typeface="Aptos" panose="020B0004020202020204" pitchFamily="34" charset="0"/>
                <a:ea typeface="Aptos" panose="020B0004020202020204" pitchFamily="34" charset="0"/>
                <a:cs typeface="Times New Roman" panose="02020603050405020304" pitchFamily="18" charset="0"/>
              </a:rPr>
              <a:t>E</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ntscheidungsgröße für das Schaltverhalten in der Simulation verwendet, wurde ein Vergleich der verschiedenen Korrelationsgleichungen mit den Kurven aus dem Datenblatt angestellt (Abb. 10.). Auf Basis dieses Vergleichs lässt sich annehmen, dass die geringe JAZ in Szenario 3</a:t>
            </a:r>
            <a:r>
              <a:rPr lang="de-DE" sz="1800" kern="100" dirty="0">
                <a:latin typeface="Aptos" panose="020B0004020202020204" pitchFamily="34" charset="0"/>
                <a:ea typeface="Aptos" panose="020B0004020202020204" pitchFamily="34" charset="0"/>
                <a:cs typeface="Times New Roman" panose="02020603050405020304" pitchFamily="18" charset="0"/>
              </a:rPr>
              <a: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aufgrund der schlechteren COP-Werte des Datenblattes zustande kommt. Somit ist zu folgern, dass der COP-Wert keinen Einfluss auf das Betriebsverhalten in der Simulation hat. Auch hier wäre zu prüfen, ob eine Anpassung diesbezüglich von Nutzen sein kann.</a:t>
            </a:r>
          </a:p>
        </p:txBody>
      </p:sp>
      <p:sp>
        <p:nvSpPr>
          <p:cNvPr id="32" name="Textfeld 31">
            <a:extLst>
              <a:ext uri="{FF2B5EF4-FFF2-40B4-BE49-F238E27FC236}">
                <a16:creationId xmlns:a16="http://schemas.microsoft.com/office/drawing/2014/main" id="{F95CEB9C-6F2E-49C9-68F0-69AD2AAEBB31}"/>
              </a:ext>
            </a:extLst>
          </p:cNvPr>
          <p:cNvSpPr txBox="1"/>
          <p:nvPr/>
        </p:nvSpPr>
        <p:spPr>
          <a:xfrm>
            <a:off x="14537146" y="34219305"/>
            <a:ext cx="14343459" cy="5527347"/>
          </a:xfrm>
          <a:prstGeom prst="rect">
            <a:avLst/>
          </a:prstGeom>
          <a:noFill/>
        </p:spPr>
        <p:txBody>
          <a:bodyPr wrap="square" rtlCol="0">
            <a:spAutoFit/>
          </a:bodyPr>
          <a:lstStyle/>
          <a:p>
            <a:pPr marL="39639">
              <a:lnSpc>
                <a:spcPct val="115000"/>
              </a:lnSpc>
            </a:pPr>
            <a:r>
              <a:rPr lang="de-DE" sz="2000" b="1" kern="100" dirty="0">
                <a:solidFill>
                  <a:srgbClr val="0033CC"/>
                </a:solidFill>
                <a:latin typeface="Aptos" panose="020B0004020202020204" pitchFamily="34" charset="0"/>
                <a:ea typeface="Aptos" panose="020B0004020202020204" pitchFamily="34" charset="0"/>
                <a:cs typeface="Times New Roman" panose="02020603050405020304" pitchFamily="18" charset="0"/>
              </a:rPr>
              <a:t>3</a:t>
            </a:r>
            <a:r>
              <a:rPr lang="de-DE" sz="2000" b="1" kern="100" dirty="0">
                <a:solidFill>
                  <a:srgbClr val="0033CC"/>
                </a:solidFill>
                <a:effectLst/>
                <a:latin typeface="Aptos" panose="020B0004020202020204" pitchFamily="34" charset="0"/>
                <a:ea typeface="Aptos" panose="020B0004020202020204" pitchFamily="34" charset="0"/>
                <a:cs typeface="Times New Roman" panose="02020603050405020304" pitchFamily="18" charset="0"/>
              </a:rPr>
              <a:t> Schritt: Auswertung</a:t>
            </a:r>
          </a:p>
          <a:p>
            <a:pPr marL="39639">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Beide Betrachtungen konnten zeigen, dass das Simulationstool bedingt korrekte Aussagen tätigen kann. Trotz allem ist es in seinen Berechnungen relativ realitätsnah. Ebenfalls ist zu sagen, dass es mehr als einen Vergleich mit einem Hybriden-Wärmepumpen-System benötigt, um eine vollständige Bewertung des Tools anstellen zu können.</a:t>
            </a:r>
          </a:p>
          <a:p>
            <a:pPr marL="39639">
              <a:lnSpc>
                <a:spcPct val="115000"/>
              </a:lnSpc>
            </a:pPr>
            <a:endParaRPr lang="de-DE" sz="1800" kern="100" dirty="0">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Ebenfalls ist anzumerken, dass das stundenbasierte Lastprofil, mit welchem gearbeitet wurde, mathematisch aus einem Tageslastprofil generiert wurde und damit zwar nahe an der Realität sein kann, aber keinesfalls als solche angenommen werden sollte. Es ist möglich, dass das Lastprofil fehlerhaft ist.</a:t>
            </a:r>
          </a:p>
          <a:p>
            <a:pPr marL="39639">
              <a:lnSpc>
                <a:spcPct val="115000"/>
              </a:lnSpc>
            </a:pPr>
            <a:endParaRPr lang="de-DE" sz="1800" kern="100" dirty="0">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Zusätzlich ist zu berücksichtigen, dass für die Generierung des stundenbasierten Lastprofils nur der Schaltbefehl „COP &lt; 2 Wärmepumpe aus“ bekannt ist. Es konnten weder Pufferspeicher noch andere Schaltbefehle identifiziert und für die </a:t>
            </a:r>
            <a:r>
              <a:rPr lang="de-DE" sz="1800" kern="100" dirty="0" err="1">
                <a:effectLst/>
                <a:latin typeface="Aptos" panose="020B0004020202020204" pitchFamily="34" charset="0"/>
                <a:ea typeface="Aptos" panose="020B0004020202020204" pitchFamily="34" charset="0"/>
                <a:cs typeface="Times New Roman" panose="02020603050405020304" pitchFamily="18" charset="0"/>
              </a:rPr>
              <a:t>Stundenwertsberechnung</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hinterlegt werden.</a:t>
            </a:r>
          </a:p>
          <a:p>
            <a:pPr marL="39639">
              <a:lnSpc>
                <a:spcPct val="115000"/>
              </a:lnSpc>
            </a:pPr>
            <a:endParaRPr lang="de-DE" sz="1800" kern="100" dirty="0">
              <a:latin typeface="Aptos" panose="020B0004020202020204" pitchFamily="34" charset="0"/>
              <a:ea typeface="Aptos" panose="020B0004020202020204" pitchFamily="34" charset="0"/>
              <a:cs typeface="Times New Roman" panose="02020603050405020304" pitchFamily="18" charset="0"/>
            </a:endParaRPr>
          </a:p>
          <a:p>
            <a:pPr marL="39639">
              <a:lnSpc>
                <a:spcPct val="115000"/>
              </a:lnSpc>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Somit ist zwar auf Grundlage der identischen Kurven in der Betrachtung des Wärmepumpenanteils klar ersichtlich, dass der COP keine Auswirkungen auf das Schaltverhalten des Simulationstools hat. Allerdings kann ohne reale </a:t>
            </a:r>
            <a:r>
              <a:rPr lang="de-DE" sz="1800" kern="100" dirty="0">
                <a:latin typeface="Aptos" panose="020B0004020202020204" pitchFamily="34" charset="0"/>
                <a:ea typeface="Aptos" panose="020B0004020202020204" pitchFamily="34" charset="0"/>
                <a:cs typeface="Times New Roman" panose="02020603050405020304" pitchFamily="18" charset="0"/>
              </a:rPr>
              <a:t>S</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tundenwerte die Genauigkeit des Simulationstools nicht abschließend eingeschätzt werden. Weiterführende Analysen sollten mit realen Stundenwerten arbeiten, um die Genauigkeit des Simulationstools weiter zu prüfen. Idealerweise sollten ebenfalls die Schaltbefehle der Hybriden-Wärmepumpen-Systeme bekannt sein, um eine zielführendere Ursachenanalyse für Abweichungen anstellen zu können.</a:t>
            </a:r>
          </a:p>
        </p:txBody>
      </p:sp>
      <p:grpSp>
        <p:nvGrpSpPr>
          <p:cNvPr id="42" name="Gruppieren 41">
            <a:extLst>
              <a:ext uri="{FF2B5EF4-FFF2-40B4-BE49-F238E27FC236}">
                <a16:creationId xmlns:a16="http://schemas.microsoft.com/office/drawing/2014/main" id="{75381F2D-F673-8ACC-052D-6C4E8A356E06}"/>
              </a:ext>
            </a:extLst>
          </p:cNvPr>
          <p:cNvGrpSpPr/>
          <p:nvPr/>
        </p:nvGrpSpPr>
        <p:grpSpPr>
          <a:xfrm>
            <a:off x="19571030" y="13408993"/>
            <a:ext cx="4351552" cy="3033628"/>
            <a:chOff x="19571030" y="13183677"/>
            <a:chExt cx="4351552" cy="3033628"/>
          </a:xfrm>
        </p:grpSpPr>
        <p:pic>
          <p:nvPicPr>
            <p:cNvPr id="22" name="Grafik 21">
              <a:extLst>
                <a:ext uri="{FF2B5EF4-FFF2-40B4-BE49-F238E27FC236}">
                  <a16:creationId xmlns:a16="http://schemas.microsoft.com/office/drawing/2014/main" id="{C66C1F6D-C99B-8E43-E276-D610CAD7387B}"/>
                </a:ext>
              </a:extLst>
            </p:cNvPr>
            <p:cNvPicPr>
              <a:picLocks noChangeAspect="1"/>
            </p:cNvPicPr>
            <p:nvPr/>
          </p:nvPicPr>
          <p:blipFill>
            <a:blip r:embed="rId9"/>
            <a:stretch>
              <a:fillRect/>
            </a:stretch>
          </p:blipFill>
          <p:spPr>
            <a:xfrm>
              <a:off x="19602102" y="13439714"/>
              <a:ext cx="4320480" cy="2777591"/>
            </a:xfrm>
            <a:prstGeom prst="rect">
              <a:avLst/>
            </a:prstGeom>
            <a:ln w="12700">
              <a:noFill/>
            </a:ln>
          </p:spPr>
        </p:pic>
        <p:sp>
          <p:nvSpPr>
            <p:cNvPr id="29" name="Textfeld 28">
              <a:extLst>
                <a:ext uri="{FF2B5EF4-FFF2-40B4-BE49-F238E27FC236}">
                  <a16:creationId xmlns:a16="http://schemas.microsoft.com/office/drawing/2014/main" id="{627BF69F-617F-43FD-6DB2-DF9DFD7CD4B3}"/>
                </a:ext>
              </a:extLst>
            </p:cNvPr>
            <p:cNvSpPr txBox="1"/>
            <p:nvPr/>
          </p:nvSpPr>
          <p:spPr>
            <a:xfrm>
              <a:off x="19571030" y="15957939"/>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1. Quelle: </a:t>
              </a:r>
              <a:r>
                <a:rPr lang="de-DE" sz="1000" dirty="0">
                  <a:hlinkClick r:id="rId10"/>
                </a:rPr>
                <a:t>Lastprofil für Raumwärme in Kindergärten - </a:t>
              </a:r>
              <a:r>
                <a:rPr lang="de-DE" sz="1000" dirty="0" err="1">
                  <a:hlinkClick r:id="rId10"/>
                </a:rPr>
                <a:t>nPro</a:t>
              </a:r>
              <a:endParaRPr lang="de-DE" sz="1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feld 13">
              <a:extLst>
                <a:ext uri="{FF2B5EF4-FFF2-40B4-BE49-F238E27FC236}">
                  <a16:creationId xmlns:a16="http://schemas.microsoft.com/office/drawing/2014/main" id="{978EB8CF-CBCC-8923-C703-D42BC1297788}"/>
                </a:ext>
              </a:extLst>
            </p:cNvPr>
            <p:cNvSpPr txBox="1"/>
            <p:nvPr/>
          </p:nvSpPr>
          <p:spPr>
            <a:xfrm>
              <a:off x="19571030" y="13183677"/>
              <a:ext cx="4351552" cy="369332"/>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Tages SLP Kitas nach </a:t>
              </a:r>
              <a:r>
                <a:rPr lang="de-DE" sz="1800" kern="100" dirty="0" err="1">
                  <a:latin typeface="Aptos" panose="020B0004020202020204" pitchFamily="34" charset="0"/>
                  <a:ea typeface="Aptos" panose="020B0004020202020204" pitchFamily="34" charset="0"/>
                  <a:cs typeface="Times New Roman" panose="02020603050405020304" pitchFamily="18" charset="0"/>
                </a:rPr>
                <a:t>nPro</a:t>
              </a:r>
              <a:endParaRPr lang="de-DE" sz="1800" kern="100" dirty="0">
                <a:latin typeface="Aptos" panose="020B0004020202020204" pitchFamily="34" charset="0"/>
                <a:ea typeface="Aptos" panose="020B0004020202020204" pitchFamily="34" charset="0"/>
                <a:cs typeface="Times New Roman" panose="02020603050405020304" pitchFamily="18" charset="0"/>
              </a:endParaRPr>
            </a:p>
          </p:txBody>
        </p:sp>
      </p:grpSp>
      <p:grpSp>
        <p:nvGrpSpPr>
          <p:cNvPr id="41" name="Gruppieren 40">
            <a:extLst>
              <a:ext uri="{FF2B5EF4-FFF2-40B4-BE49-F238E27FC236}">
                <a16:creationId xmlns:a16="http://schemas.microsoft.com/office/drawing/2014/main" id="{61A68C3D-3793-BEDF-42D2-D3B0AAB70246}"/>
              </a:ext>
            </a:extLst>
          </p:cNvPr>
          <p:cNvGrpSpPr/>
          <p:nvPr/>
        </p:nvGrpSpPr>
        <p:grpSpPr>
          <a:xfrm>
            <a:off x="19571030" y="17254083"/>
            <a:ext cx="4495568" cy="2995670"/>
            <a:chOff x="19571030" y="16289313"/>
            <a:chExt cx="4495568" cy="2995670"/>
          </a:xfrm>
        </p:grpSpPr>
        <p:pic>
          <p:nvPicPr>
            <p:cNvPr id="37" name="Grafik 36">
              <a:extLst>
                <a:ext uri="{FF2B5EF4-FFF2-40B4-BE49-F238E27FC236}">
                  <a16:creationId xmlns:a16="http://schemas.microsoft.com/office/drawing/2014/main" id="{0777C6F7-D685-5FC7-3849-83453B341A1C}"/>
                </a:ext>
              </a:extLst>
            </p:cNvPr>
            <p:cNvPicPr>
              <a:picLocks noChangeAspect="1"/>
            </p:cNvPicPr>
            <p:nvPr/>
          </p:nvPicPr>
          <p:blipFill>
            <a:blip r:embed="rId11"/>
            <a:stretch>
              <a:fillRect/>
            </a:stretch>
          </p:blipFill>
          <p:spPr>
            <a:xfrm>
              <a:off x="19610574" y="16671491"/>
              <a:ext cx="4456024" cy="2367263"/>
            </a:xfrm>
            <a:prstGeom prst="rect">
              <a:avLst/>
            </a:prstGeom>
            <a:ln w="12700">
              <a:solidFill>
                <a:schemeClr val="tx1"/>
              </a:solidFill>
            </a:ln>
          </p:spPr>
        </p:pic>
        <p:sp>
          <p:nvSpPr>
            <p:cNvPr id="17" name="Textfeld 16">
              <a:extLst>
                <a:ext uri="{FF2B5EF4-FFF2-40B4-BE49-F238E27FC236}">
                  <a16:creationId xmlns:a16="http://schemas.microsoft.com/office/drawing/2014/main" id="{6E9AACB5-A5A6-7C62-091C-364D97FBC3B2}"/>
                </a:ext>
              </a:extLst>
            </p:cNvPr>
            <p:cNvSpPr txBox="1"/>
            <p:nvPr/>
          </p:nvSpPr>
          <p:spPr>
            <a:xfrm>
              <a:off x="19571030" y="16289313"/>
              <a:ext cx="4351552" cy="369332"/>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Optimiertes Betriebsprofil Kita</a:t>
              </a:r>
            </a:p>
          </p:txBody>
        </p:sp>
        <p:sp>
          <p:nvSpPr>
            <p:cNvPr id="27" name="Textfeld 26">
              <a:extLst>
                <a:ext uri="{FF2B5EF4-FFF2-40B4-BE49-F238E27FC236}">
                  <a16:creationId xmlns:a16="http://schemas.microsoft.com/office/drawing/2014/main" id="{DC6970CE-8FB5-4DAA-F54A-57760D53CB7B}"/>
                </a:ext>
              </a:extLst>
            </p:cNvPr>
            <p:cNvSpPr txBox="1"/>
            <p:nvPr/>
          </p:nvSpPr>
          <p:spPr>
            <a:xfrm>
              <a:off x="19571030" y="19025617"/>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3.</a:t>
              </a:r>
            </a:p>
          </p:txBody>
        </p:sp>
      </p:grpSp>
      <p:grpSp>
        <p:nvGrpSpPr>
          <p:cNvPr id="40" name="Gruppieren 39">
            <a:extLst>
              <a:ext uri="{FF2B5EF4-FFF2-40B4-BE49-F238E27FC236}">
                <a16:creationId xmlns:a16="http://schemas.microsoft.com/office/drawing/2014/main" id="{6BAFCB1B-2EF7-BE04-7C79-6980C472BE2D}"/>
              </a:ext>
            </a:extLst>
          </p:cNvPr>
          <p:cNvGrpSpPr/>
          <p:nvPr/>
        </p:nvGrpSpPr>
        <p:grpSpPr>
          <a:xfrm>
            <a:off x="24314471" y="17254083"/>
            <a:ext cx="4584589" cy="2676644"/>
            <a:chOff x="24314471" y="16577345"/>
            <a:chExt cx="4584589" cy="2676644"/>
          </a:xfrm>
        </p:grpSpPr>
        <p:sp>
          <p:nvSpPr>
            <p:cNvPr id="8" name="Textfeld 7">
              <a:extLst>
                <a:ext uri="{FF2B5EF4-FFF2-40B4-BE49-F238E27FC236}">
                  <a16:creationId xmlns:a16="http://schemas.microsoft.com/office/drawing/2014/main" id="{2740A013-E986-9B73-F5BA-8064722C341F}"/>
                </a:ext>
              </a:extLst>
            </p:cNvPr>
            <p:cNvSpPr txBox="1"/>
            <p:nvPr/>
          </p:nvSpPr>
          <p:spPr>
            <a:xfrm>
              <a:off x="24321008" y="16577345"/>
              <a:ext cx="4578052" cy="646331"/>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Wärmebedarf Kita 01.01-07.01.2026 Optimiertes Lastprofil</a:t>
              </a:r>
            </a:p>
          </p:txBody>
        </p:sp>
        <p:sp>
          <p:nvSpPr>
            <p:cNvPr id="25" name="Textfeld 24">
              <a:extLst>
                <a:ext uri="{FF2B5EF4-FFF2-40B4-BE49-F238E27FC236}">
                  <a16:creationId xmlns:a16="http://schemas.microsoft.com/office/drawing/2014/main" id="{4DB88059-9F77-0AEF-B461-E060D7FC83DB}"/>
                </a:ext>
              </a:extLst>
            </p:cNvPr>
            <p:cNvSpPr txBox="1"/>
            <p:nvPr/>
          </p:nvSpPr>
          <p:spPr>
            <a:xfrm>
              <a:off x="24314471" y="18994623"/>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4.</a:t>
              </a:r>
            </a:p>
          </p:txBody>
        </p:sp>
        <p:pic>
          <p:nvPicPr>
            <p:cNvPr id="39" name="Grafik 38">
              <a:extLst>
                <a:ext uri="{FF2B5EF4-FFF2-40B4-BE49-F238E27FC236}">
                  <a16:creationId xmlns:a16="http://schemas.microsoft.com/office/drawing/2014/main" id="{17F641C5-05C4-E7C2-36F6-4ADAD548AC8A}"/>
                </a:ext>
              </a:extLst>
            </p:cNvPr>
            <p:cNvPicPr>
              <a:picLocks noChangeAspect="1"/>
            </p:cNvPicPr>
            <p:nvPr/>
          </p:nvPicPr>
          <p:blipFill>
            <a:blip r:embed="rId12"/>
            <a:stretch>
              <a:fillRect/>
            </a:stretch>
          </p:blipFill>
          <p:spPr>
            <a:xfrm>
              <a:off x="24314471" y="17203168"/>
              <a:ext cx="4584589" cy="1853345"/>
            </a:xfrm>
            <a:prstGeom prst="rect">
              <a:avLst/>
            </a:prstGeom>
          </p:spPr>
        </p:pic>
      </p:grpSp>
      <p:grpSp>
        <p:nvGrpSpPr>
          <p:cNvPr id="45" name="Gruppieren 44">
            <a:extLst>
              <a:ext uri="{FF2B5EF4-FFF2-40B4-BE49-F238E27FC236}">
                <a16:creationId xmlns:a16="http://schemas.microsoft.com/office/drawing/2014/main" id="{2692FB13-5FD6-202F-B3C7-DB9AB158FD05}"/>
              </a:ext>
            </a:extLst>
          </p:cNvPr>
          <p:cNvGrpSpPr/>
          <p:nvPr/>
        </p:nvGrpSpPr>
        <p:grpSpPr>
          <a:xfrm>
            <a:off x="16340120" y="21235745"/>
            <a:ext cx="12558940" cy="4702640"/>
            <a:chOff x="16340119" y="20520175"/>
            <a:chExt cx="12558940" cy="4702640"/>
          </a:xfrm>
        </p:grpSpPr>
        <p:pic>
          <p:nvPicPr>
            <p:cNvPr id="12" name="Grafik 11">
              <a:extLst>
                <a:ext uri="{FF2B5EF4-FFF2-40B4-BE49-F238E27FC236}">
                  <a16:creationId xmlns:a16="http://schemas.microsoft.com/office/drawing/2014/main" id="{81A86262-C58A-3F2A-5BF4-2B7417EC37D1}"/>
                </a:ext>
              </a:extLst>
            </p:cNvPr>
            <p:cNvPicPr>
              <a:picLocks noChangeAspect="1"/>
            </p:cNvPicPr>
            <p:nvPr/>
          </p:nvPicPr>
          <p:blipFill>
            <a:blip r:embed="rId13"/>
            <a:stretch>
              <a:fillRect/>
            </a:stretch>
          </p:blipFill>
          <p:spPr>
            <a:xfrm>
              <a:off x="16361742" y="20891046"/>
              <a:ext cx="12537317" cy="4094816"/>
            </a:xfrm>
            <a:prstGeom prst="rect">
              <a:avLst/>
            </a:prstGeom>
            <a:ln w="12700">
              <a:solidFill>
                <a:schemeClr val="tx1"/>
              </a:solidFill>
            </a:ln>
          </p:spPr>
        </p:pic>
        <p:sp>
          <p:nvSpPr>
            <p:cNvPr id="18" name="Textfeld 17">
              <a:extLst>
                <a:ext uri="{FF2B5EF4-FFF2-40B4-BE49-F238E27FC236}">
                  <a16:creationId xmlns:a16="http://schemas.microsoft.com/office/drawing/2014/main" id="{46E08B29-C98D-C020-F748-725840A618ED}"/>
                </a:ext>
              </a:extLst>
            </p:cNvPr>
            <p:cNvSpPr txBox="1"/>
            <p:nvPr/>
          </p:nvSpPr>
          <p:spPr>
            <a:xfrm>
              <a:off x="16340119" y="24963449"/>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5.</a:t>
              </a:r>
            </a:p>
          </p:txBody>
        </p:sp>
        <p:sp>
          <p:nvSpPr>
            <p:cNvPr id="23" name="Textfeld 22">
              <a:extLst>
                <a:ext uri="{FF2B5EF4-FFF2-40B4-BE49-F238E27FC236}">
                  <a16:creationId xmlns:a16="http://schemas.microsoft.com/office/drawing/2014/main" id="{04786DA4-43F6-A13E-D388-1FFF4CBC750F}"/>
                </a:ext>
              </a:extLst>
            </p:cNvPr>
            <p:cNvSpPr txBox="1"/>
            <p:nvPr/>
          </p:nvSpPr>
          <p:spPr>
            <a:xfrm>
              <a:off x="16340119" y="20520175"/>
              <a:ext cx="8643030" cy="369332"/>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Vergleich des Gesamtbedarfs und der Erzeugungsanteile im betrachteten Zeitraum </a:t>
              </a:r>
            </a:p>
          </p:txBody>
        </p:sp>
      </p:grpSp>
      <p:grpSp>
        <p:nvGrpSpPr>
          <p:cNvPr id="3139" name="Gruppieren 3138">
            <a:extLst>
              <a:ext uri="{FF2B5EF4-FFF2-40B4-BE49-F238E27FC236}">
                <a16:creationId xmlns:a16="http://schemas.microsoft.com/office/drawing/2014/main" id="{0F122909-396F-3EDF-86E8-052808278463}"/>
              </a:ext>
            </a:extLst>
          </p:cNvPr>
          <p:cNvGrpSpPr/>
          <p:nvPr/>
        </p:nvGrpSpPr>
        <p:grpSpPr>
          <a:xfrm>
            <a:off x="14556944" y="30802455"/>
            <a:ext cx="5405198" cy="3067621"/>
            <a:chOff x="14515190" y="30692654"/>
            <a:chExt cx="5405198" cy="3067621"/>
          </a:xfrm>
        </p:grpSpPr>
        <p:sp>
          <p:nvSpPr>
            <p:cNvPr id="51" name="Textfeld 50">
              <a:extLst>
                <a:ext uri="{FF2B5EF4-FFF2-40B4-BE49-F238E27FC236}">
                  <a16:creationId xmlns:a16="http://schemas.microsoft.com/office/drawing/2014/main" id="{51EFAF4F-B8FE-2CC1-1A57-253319E04E50}"/>
                </a:ext>
              </a:extLst>
            </p:cNvPr>
            <p:cNvSpPr txBox="1"/>
            <p:nvPr/>
          </p:nvSpPr>
          <p:spPr>
            <a:xfrm>
              <a:off x="14561541" y="30692654"/>
              <a:ext cx="5358847" cy="646331"/>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Anteil Wärmepumpe an Wärmebedarf Kita </a:t>
              </a:r>
            </a:p>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06.03.-13.03.2026 </a:t>
              </a:r>
            </a:p>
          </p:txBody>
        </p:sp>
        <p:sp>
          <p:nvSpPr>
            <p:cNvPr id="58" name="Textfeld 57">
              <a:extLst>
                <a:ext uri="{FF2B5EF4-FFF2-40B4-BE49-F238E27FC236}">
                  <a16:creationId xmlns:a16="http://schemas.microsoft.com/office/drawing/2014/main" id="{2163B008-36D1-11E5-81FB-8FF8F176694C}"/>
                </a:ext>
              </a:extLst>
            </p:cNvPr>
            <p:cNvSpPr txBox="1"/>
            <p:nvPr/>
          </p:nvSpPr>
          <p:spPr>
            <a:xfrm>
              <a:off x="14561540" y="33500909"/>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a:t>
              </a:r>
              <a:r>
                <a:rPr lang="de-DE" sz="1000" kern="100" dirty="0">
                  <a:latin typeface="Aptos" panose="020B0004020202020204" pitchFamily="34" charset="0"/>
                  <a:ea typeface="Aptos" panose="020B0004020202020204" pitchFamily="34" charset="0"/>
                  <a:cs typeface="Times New Roman" panose="02020603050405020304" pitchFamily="18" charset="0"/>
                </a:rPr>
                <a:t>7</a:t>
              </a:r>
              <a:r>
                <a:rPr lang="de-DE" sz="1000" kern="100" dirty="0">
                  <a:effectLst/>
                  <a:latin typeface="Aptos" panose="020B0004020202020204" pitchFamily="34" charset="0"/>
                  <a:ea typeface="Aptos" panose="020B0004020202020204" pitchFamily="34" charset="0"/>
                  <a:cs typeface="Times New Roman" panose="02020603050405020304" pitchFamily="18" charset="0"/>
                </a:rPr>
                <a:t>.</a:t>
              </a:r>
            </a:p>
          </p:txBody>
        </p:sp>
        <p:pic>
          <p:nvPicPr>
            <p:cNvPr id="63" name="Grafik 62">
              <a:extLst>
                <a:ext uri="{FF2B5EF4-FFF2-40B4-BE49-F238E27FC236}">
                  <a16:creationId xmlns:a16="http://schemas.microsoft.com/office/drawing/2014/main" id="{0E890E8A-48CF-33C4-1EC3-F949B995C711}"/>
                </a:ext>
              </a:extLst>
            </p:cNvPr>
            <p:cNvPicPr>
              <a:picLocks noChangeAspect="1"/>
            </p:cNvPicPr>
            <p:nvPr/>
          </p:nvPicPr>
          <p:blipFill>
            <a:blip r:embed="rId14"/>
            <a:stretch>
              <a:fillRect/>
            </a:stretch>
          </p:blipFill>
          <p:spPr>
            <a:xfrm>
              <a:off x="14515190" y="31313498"/>
              <a:ext cx="5358848" cy="2219136"/>
            </a:xfrm>
            <a:prstGeom prst="rect">
              <a:avLst/>
            </a:prstGeom>
          </p:spPr>
        </p:pic>
      </p:grpSp>
      <p:grpSp>
        <p:nvGrpSpPr>
          <p:cNvPr id="3140" name="Gruppieren 3139">
            <a:extLst>
              <a:ext uri="{FF2B5EF4-FFF2-40B4-BE49-F238E27FC236}">
                <a16:creationId xmlns:a16="http://schemas.microsoft.com/office/drawing/2014/main" id="{12296931-DF40-C920-FEA1-0276C0524563}"/>
              </a:ext>
            </a:extLst>
          </p:cNvPr>
          <p:cNvGrpSpPr/>
          <p:nvPr/>
        </p:nvGrpSpPr>
        <p:grpSpPr>
          <a:xfrm>
            <a:off x="22309395" y="27224375"/>
            <a:ext cx="5328366" cy="3210420"/>
            <a:chOff x="22240026" y="27014866"/>
            <a:chExt cx="5328366" cy="3210420"/>
          </a:xfrm>
        </p:grpSpPr>
        <p:sp>
          <p:nvSpPr>
            <p:cNvPr id="52" name="Textfeld 51">
              <a:extLst>
                <a:ext uri="{FF2B5EF4-FFF2-40B4-BE49-F238E27FC236}">
                  <a16:creationId xmlns:a16="http://schemas.microsoft.com/office/drawing/2014/main" id="{B9565575-9202-985A-42DA-5FA1FE88DA1C}"/>
                </a:ext>
              </a:extLst>
            </p:cNvPr>
            <p:cNvSpPr txBox="1"/>
            <p:nvPr/>
          </p:nvSpPr>
          <p:spPr>
            <a:xfrm>
              <a:off x="22240026" y="27014866"/>
              <a:ext cx="5328365" cy="646331"/>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Anteil Wärmepumpe an Wärmebedarf Kita 01.01-07.01.2026 Optimiertes Lastprofil</a:t>
              </a:r>
            </a:p>
          </p:txBody>
        </p:sp>
        <p:sp>
          <p:nvSpPr>
            <p:cNvPr id="57" name="Textfeld 56">
              <a:extLst>
                <a:ext uri="{FF2B5EF4-FFF2-40B4-BE49-F238E27FC236}">
                  <a16:creationId xmlns:a16="http://schemas.microsoft.com/office/drawing/2014/main" id="{B58923BA-C366-CD1F-783C-47E222B18B91}"/>
                </a:ext>
              </a:extLst>
            </p:cNvPr>
            <p:cNvSpPr txBox="1"/>
            <p:nvPr/>
          </p:nvSpPr>
          <p:spPr>
            <a:xfrm>
              <a:off x="22240026" y="29965920"/>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a:t>
              </a:r>
              <a:r>
                <a:rPr lang="de-DE" sz="1000" kern="100" dirty="0">
                  <a:latin typeface="Aptos" panose="020B0004020202020204" pitchFamily="34" charset="0"/>
                  <a:ea typeface="Aptos" panose="020B0004020202020204" pitchFamily="34" charset="0"/>
                  <a:cs typeface="Times New Roman" panose="02020603050405020304" pitchFamily="18" charset="0"/>
                </a:rPr>
                <a:t>8</a:t>
              </a:r>
              <a:r>
                <a:rPr lang="de-DE" sz="1000" kern="100" dirty="0">
                  <a:effectLst/>
                  <a:latin typeface="Aptos" panose="020B0004020202020204" pitchFamily="34" charset="0"/>
                  <a:ea typeface="Aptos" panose="020B0004020202020204" pitchFamily="34" charset="0"/>
                  <a:cs typeface="Times New Roman" panose="02020603050405020304" pitchFamily="18" charset="0"/>
                </a:rPr>
                <a:t>.</a:t>
              </a:r>
            </a:p>
          </p:txBody>
        </p:sp>
        <p:pic>
          <p:nvPicPr>
            <p:cNvPr id="3136" name="Grafik 3135">
              <a:extLst>
                <a:ext uri="{FF2B5EF4-FFF2-40B4-BE49-F238E27FC236}">
                  <a16:creationId xmlns:a16="http://schemas.microsoft.com/office/drawing/2014/main" id="{4580018B-C130-8A22-9F50-F2B1823F2577}"/>
                </a:ext>
              </a:extLst>
            </p:cNvPr>
            <p:cNvPicPr>
              <a:picLocks noChangeAspect="1"/>
            </p:cNvPicPr>
            <p:nvPr/>
          </p:nvPicPr>
          <p:blipFill>
            <a:blip r:embed="rId15"/>
            <a:stretch>
              <a:fillRect/>
            </a:stretch>
          </p:blipFill>
          <p:spPr>
            <a:xfrm>
              <a:off x="22240026" y="27593623"/>
              <a:ext cx="5328366" cy="2426418"/>
            </a:xfrm>
            <a:prstGeom prst="rect">
              <a:avLst/>
            </a:prstGeom>
          </p:spPr>
        </p:pic>
      </p:grpSp>
      <p:grpSp>
        <p:nvGrpSpPr>
          <p:cNvPr id="3146" name="Gruppieren 3145">
            <a:extLst>
              <a:ext uri="{FF2B5EF4-FFF2-40B4-BE49-F238E27FC236}">
                <a16:creationId xmlns:a16="http://schemas.microsoft.com/office/drawing/2014/main" id="{055AFA20-BA61-4F36-2558-D1879EAA11D3}"/>
              </a:ext>
            </a:extLst>
          </p:cNvPr>
          <p:cNvGrpSpPr/>
          <p:nvPr/>
        </p:nvGrpSpPr>
        <p:grpSpPr>
          <a:xfrm>
            <a:off x="6927333" y="34285175"/>
            <a:ext cx="7344816" cy="5299926"/>
            <a:chOff x="6856686" y="34291313"/>
            <a:chExt cx="7344816" cy="5299926"/>
          </a:xfrm>
        </p:grpSpPr>
        <p:sp>
          <p:nvSpPr>
            <p:cNvPr id="3142" name="Textfeld 3141">
              <a:extLst>
                <a:ext uri="{FF2B5EF4-FFF2-40B4-BE49-F238E27FC236}">
                  <a16:creationId xmlns:a16="http://schemas.microsoft.com/office/drawing/2014/main" id="{5A690C81-12A8-16B6-87E0-7FAD930C7367}"/>
                </a:ext>
              </a:extLst>
            </p:cNvPr>
            <p:cNvSpPr txBox="1"/>
            <p:nvPr/>
          </p:nvSpPr>
          <p:spPr>
            <a:xfrm>
              <a:off x="6856686" y="34291313"/>
              <a:ext cx="5358847" cy="369332"/>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COP Vergleich </a:t>
              </a:r>
              <a:r>
                <a:rPr lang="de-DE" sz="1800" kern="100" dirty="0" err="1">
                  <a:latin typeface="Aptos" panose="020B0004020202020204" pitchFamily="34" charset="0"/>
                  <a:ea typeface="Aptos" panose="020B0004020202020204" pitchFamily="34" charset="0"/>
                  <a:cs typeface="Times New Roman" panose="02020603050405020304" pitchFamily="18" charset="0"/>
                </a:rPr>
                <a:t>Korrelationsrechung</a:t>
              </a:r>
              <a:r>
                <a:rPr lang="de-DE" sz="1800" kern="100" dirty="0">
                  <a:latin typeface="Aptos" panose="020B0004020202020204" pitchFamily="34" charset="0"/>
                  <a:ea typeface="Aptos" panose="020B0004020202020204" pitchFamily="34" charset="0"/>
                  <a:cs typeface="Times New Roman" panose="02020603050405020304" pitchFamily="18" charset="0"/>
                </a:rPr>
                <a:t> mit Datenblatt</a:t>
              </a:r>
            </a:p>
          </p:txBody>
        </p:sp>
        <p:pic>
          <p:nvPicPr>
            <p:cNvPr id="3144" name="Grafik 3143">
              <a:extLst>
                <a:ext uri="{FF2B5EF4-FFF2-40B4-BE49-F238E27FC236}">
                  <a16:creationId xmlns:a16="http://schemas.microsoft.com/office/drawing/2014/main" id="{542C2854-C984-278D-8A81-58B26354D97F}"/>
                </a:ext>
              </a:extLst>
            </p:cNvPr>
            <p:cNvPicPr>
              <a:picLocks noChangeAspect="1"/>
            </p:cNvPicPr>
            <p:nvPr/>
          </p:nvPicPr>
          <p:blipFill>
            <a:blip r:embed="rId16"/>
            <a:stretch>
              <a:fillRect/>
            </a:stretch>
          </p:blipFill>
          <p:spPr>
            <a:xfrm>
              <a:off x="6856686" y="34641385"/>
              <a:ext cx="7344816" cy="4721667"/>
            </a:xfrm>
            <a:prstGeom prst="rect">
              <a:avLst/>
            </a:prstGeom>
          </p:spPr>
        </p:pic>
        <p:sp>
          <p:nvSpPr>
            <p:cNvPr id="3145" name="Textfeld 3144">
              <a:extLst>
                <a:ext uri="{FF2B5EF4-FFF2-40B4-BE49-F238E27FC236}">
                  <a16:creationId xmlns:a16="http://schemas.microsoft.com/office/drawing/2014/main" id="{E050BF91-8590-E67B-A75E-40DF8F7570EB}"/>
                </a:ext>
              </a:extLst>
            </p:cNvPr>
            <p:cNvSpPr txBox="1"/>
            <p:nvPr/>
          </p:nvSpPr>
          <p:spPr>
            <a:xfrm>
              <a:off x="6862303" y="39331873"/>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10.</a:t>
              </a:r>
            </a:p>
          </p:txBody>
        </p:sp>
      </p:grpSp>
      <p:grpSp>
        <p:nvGrpSpPr>
          <p:cNvPr id="11" name="Gruppieren 10">
            <a:extLst>
              <a:ext uri="{FF2B5EF4-FFF2-40B4-BE49-F238E27FC236}">
                <a16:creationId xmlns:a16="http://schemas.microsoft.com/office/drawing/2014/main" id="{5D4CA82F-C0A3-2F6F-620F-1AEC02582DE9}"/>
              </a:ext>
            </a:extLst>
          </p:cNvPr>
          <p:cNvGrpSpPr/>
          <p:nvPr/>
        </p:nvGrpSpPr>
        <p:grpSpPr>
          <a:xfrm>
            <a:off x="24302553" y="13490293"/>
            <a:ext cx="4603044" cy="2419606"/>
            <a:chOff x="24302553" y="13490293"/>
            <a:chExt cx="4603044" cy="2419606"/>
          </a:xfrm>
        </p:grpSpPr>
        <p:sp>
          <p:nvSpPr>
            <p:cNvPr id="10" name="Textfeld 9">
              <a:extLst>
                <a:ext uri="{FF2B5EF4-FFF2-40B4-BE49-F238E27FC236}">
                  <a16:creationId xmlns:a16="http://schemas.microsoft.com/office/drawing/2014/main" id="{6702DEFD-E804-6DD3-57F8-6E2CAAB500C0}"/>
                </a:ext>
              </a:extLst>
            </p:cNvPr>
            <p:cNvSpPr txBox="1"/>
            <p:nvPr/>
          </p:nvSpPr>
          <p:spPr>
            <a:xfrm>
              <a:off x="24302553" y="13490293"/>
              <a:ext cx="4578052" cy="369332"/>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Wärmebedarf Kita 01.01-07.01.2026</a:t>
              </a:r>
            </a:p>
          </p:txBody>
        </p:sp>
        <p:sp>
          <p:nvSpPr>
            <p:cNvPr id="33" name="Textfeld 32">
              <a:extLst>
                <a:ext uri="{FF2B5EF4-FFF2-40B4-BE49-F238E27FC236}">
                  <a16:creationId xmlns:a16="http://schemas.microsoft.com/office/drawing/2014/main" id="{3D20731F-CA38-4B8D-2431-A93623FBE21B}"/>
                </a:ext>
              </a:extLst>
            </p:cNvPr>
            <p:cNvSpPr txBox="1"/>
            <p:nvPr/>
          </p:nvSpPr>
          <p:spPr>
            <a:xfrm>
              <a:off x="24302553" y="15650533"/>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2.</a:t>
              </a:r>
            </a:p>
          </p:txBody>
        </p:sp>
        <p:pic>
          <p:nvPicPr>
            <p:cNvPr id="9" name="Grafik 8">
              <a:extLst>
                <a:ext uri="{FF2B5EF4-FFF2-40B4-BE49-F238E27FC236}">
                  <a16:creationId xmlns:a16="http://schemas.microsoft.com/office/drawing/2014/main" id="{AE891986-99C3-9B66-1245-566CAB81E802}"/>
                </a:ext>
              </a:extLst>
            </p:cNvPr>
            <p:cNvPicPr>
              <a:picLocks noChangeAspect="1"/>
            </p:cNvPicPr>
            <p:nvPr/>
          </p:nvPicPr>
          <p:blipFill>
            <a:blip r:embed="rId17"/>
            <a:stretch>
              <a:fillRect/>
            </a:stretch>
          </p:blipFill>
          <p:spPr>
            <a:xfrm>
              <a:off x="24321008" y="13821557"/>
              <a:ext cx="4584589" cy="1853345"/>
            </a:xfrm>
            <a:prstGeom prst="rect">
              <a:avLst/>
            </a:prstGeom>
          </p:spPr>
        </p:pic>
      </p:grpSp>
      <p:grpSp>
        <p:nvGrpSpPr>
          <p:cNvPr id="21" name="Gruppieren 20">
            <a:extLst>
              <a:ext uri="{FF2B5EF4-FFF2-40B4-BE49-F238E27FC236}">
                <a16:creationId xmlns:a16="http://schemas.microsoft.com/office/drawing/2014/main" id="{30730136-98EE-92D2-16D3-6EEE50373DC7}"/>
              </a:ext>
            </a:extLst>
          </p:cNvPr>
          <p:cNvGrpSpPr/>
          <p:nvPr/>
        </p:nvGrpSpPr>
        <p:grpSpPr>
          <a:xfrm>
            <a:off x="14541742" y="27317007"/>
            <a:ext cx="5374050" cy="3024336"/>
            <a:chOff x="14541742" y="27317007"/>
            <a:chExt cx="5374050" cy="3024336"/>
          </a:xfrm>
        </p:grpSpPr>
        <p:sp>
          <p:nvSpPr>
            <p:cNvPr id="46" name="Textfeld 45">
              <a:extLst>
                <a:ext uri="{FF2B5EF4-FFF2-40B4-BE49-F238E27FC236}">
                  <a16:creationId xmlns:a16="http://schemas.microsoft.com/office/drawing/2014/main" id="{BA307FA4-93F1-49C9-A320-230BE520F4F5}"/>
                </a:ext>
              </a:extLst>
            </p:cNvPr>
            <p:cNvSpPr txBox="1"/>
            <p:nvPr/>
          </p:nvSpPr>
          <p:spPr>
            <a:xfrm>
              <a:off x="14541744" y="27317007"/>
              <a:ext cx="5374048" cy="646331"/>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Anteil Wärmepumpe an Wärmebedarf Kita </a:t>
              </a:r>
            </a:p>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01.01.-07.01.2026 </a:t>
              </a:r>
            </a:p>
          </p:txBody>
        </p:sp>
        <p:sp>
          <p:nvSpPr>
            <p:cNvPr id="59" name="Textfeld 58">
              <a:extLst>
                <a:ext uri="{FF2B5EF4-FFF2-40B4-BE49-F238E27FC236}">
                  <a16:creationId xmlns:a16="http://schemas.microsoft.com/office/drawing/2014/main" id="{17ADC615-8E8B-CB36-314A-B4457CC4F892}"/>
                </a:ext>
              </a:extLst>
            </p:cNvPr>
            <p:cNvSpPr txBox="1"/>
            <p:nvPr/>
          </p:nvSpPr>
          <p:spPr>
            <a:xfrm>
              <a:off x="14541742" y="30081977"/>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a:t>
              </a:r>
              <a:r>
                <a:rPr lang="de-DE" sz="1000" kern="100" dirty="0">
                  <a:latin typeface="Aptos" panose="020B0004020202020204" pitchFamily="34" charset="0"/>
                  <a:ea typeface="Aptos" panose="020B0004020202020204" pitchFamily="34" charset="0"/>
                  <a:cs typeface="Times New Roman" panose="02020603050405020304" pitchFamily="18" charset="0"/>
                </a:rPr>
                <a:t>6</a:t>
              </a:r>
              <a:r>
                <a:rPr lang="de-DE" sz="1000" kern="100" dirty="0">
                  <a:effectLst/>
                  <a:latin typeface="Aptos" panose="020B0004020202020204" pitchFamily="34" charset="0"/>
                  <a:ea typeface="Aptos" panose="020B0004020202020204" pitchFamily="34" charset="0"/>
                  <a:cs typeface="Times New Roman" panose="02020603050405020304" pitchFamily="18" charset="0"/>
                </a:rPr>
                <a:t>.</a:t>
              </a:r>
            </a:p>
          </p:txBody>
        </p:sp>
        <p:pic>
          <p:nvPicPr>
            <p:cNvPr id="13" name="Grafik 12">
              <a:extLst>
                <a:ext uri="{FF2B5EF4-FFF2-40B4-BE49-F238E27FC236}">
                  <a16:creationId xmlns:a16="http://schemas.microsoft.com/office/drawing/2014/main" id="{7B4F8DF7-D348-7137-2150-871B30BA5557}"/>
                </a:ext>
              </a:extLst>
            </p:cNvPr>
            <p:cNvPicPr>
              <a:picLocks noChangeAspect="1"/>
            </p:cNvPicPr>
            <p:nvPr/>
          </p:nvPicPr>
          <p:blipFill>
            <a:blip r:embed="rId18"/>
            <a:stretch>
              <a:fillRect/>
            </a:stretch>
          </p:blipFill>
          <p:spPr>
            <a:xfrm>
              <a:off x="14550567" y="27901809"/>
              <a:ext cx="5358848" cy="2213040"/>
            </a:xfrm>
            <a:prstGeom prst="rect">
              <a:avLst/>
            </a:prstGeom>
          </p:spPr>
        </p:pic>
      </p:grpSp>
      <p:grpSp>
        <p:nvGrpSpPr>
          <p:cNvPr id="53" name="Gruppieren 52">
            <a:extLst>
              <a:ext uri="{FF2B5EF4-FFF2-40B4-BE49-F238E27FC236}">
                <a16:creationId xmlns:a16="http://schemas.microsoft.com/office/drawing/2014/main" id="{18DD00CB-52E6-D69D-83B7-D86BFE696011}"/>
              </a:ext>
            </a:extLst>
          </p:cNvPr>
          <p:cNvGrpSpPr/>
          <p:nvPr/>
        </p:nvGrpSpPr>
        <p:grpSpPr>
          <a:xfrm>
            <a:off x="22309394" y="30618025"/>
            <a:ext cx="5328366" cy="3252051"/>
            <a:chOff x="22309394" y="30618025"/>
            <a:chExt cx="5328366" cy="3252051"/>
          </a:xfrm>
        </p:grpSpPr>
        <p:sp>
          <p:nvSpPr>
            <p:cNvPr id="50" name="Textfeld 49">
              <a:extLst>
                <a:ext uri="{FF2B5EF4-FFF2-40B4-BE49-F238E27FC236}">
                  <a16:creationId xmlns:a16="http://schemas.microsoft.com/office/drawing/2014/main" id="{8225F7B7-7A2E-9E2E-4D2D-95CCC7D27F9C}"/>
                </a:ext>
              </a:extLst>
            </p:cNvPr>
            <p:cNvSpPr txBox="1"/>
            <p:nvPr/>
          </p:nvSpPr>
          <p:spPr>
            <a:xfrm>
              <a:off x="22309396" y="30618025"/>
              <a:ext cx="5328364" cy="646331"/>
            </a:xfrm>
            <a:prstGeom prst="rect">
              <a:avLst/>
            </a:prstGeom>
            <a:noFill/>
          </p:spPr>
          <p:txBody>
            <a:bodyPr wrap="square" rtlCol="0">
              <a:spAutoFit/>
            </a:bodyPr>
            <a:lstStyle/>
            <a:p>
              <a:pPr marL="39639"/>
              <a:r>
                <a:rPr lang="de-DE" sz="1800" kern="100" dirty="0">
                  <a:latin typeface="Aptos" panose="020B0004020202020204" pitchFamily="34" charset="0"/>
                  <a:ea typeface="Aptos" panose="020B0004020202020204" pitchFamily="34" charset="0"/>
                  <a:cs typeface="Times New Roman" panose="02020603050405020304" pitchFamily="18" charset="0"/>
                </a:rPr>
                <a:t>Anteil Wärmepumpe an Wärmebedarf Kita 06.03-13.06.2026 Optimiertes Lastprofil</a:t>
              </a:r>
            </a:p>
          </p:txBody>
        </p:sp>
        <p:sp>
          <p:nvSpPr>
            <p:cNvPr id="56" name="Textfeld 55">
              <a:extLst>
                <a:ext uri="{FF2B5EF4-FFF2-40B4-BE49-F238E27FC236}">
                  <a16:creationId xmlns:a16="http://schemas.microsoft.com/office/drawing/2014/main" id="{149A5F17-EAEC-6459-34D8-15387CCC5335}"/>
                </a:ext>
              </a:extLst>
            </p:cNvPr>
            <p:cNvSpPr txBox="1"/>
            <p:nvPr/>
          </p:nvSpPr>
          <p:spPr>
            <a:xfrm>
              <a:off x="22309394" y="33610710"/>
              <a:ext cx="3816424" cy="259366"/>
            </a:xfrm>
            <a:prstGeom prst="rect">
              <a:avLst/>
            </a:prstGeom>
            <a:noFill/>
          </p:spPr>
          <p:txBody>
            <a:bodyPr wrap="square" rtlCol="0">
              <a:spAutoFit/>
            </a:bodyPr>
            <a:lstStyle/>
            <a:p>
              <a:pPr marL="39639">
                <a:lnSpc>
                  <a:spcPct val="115000"/>
                </a:lnSpc>
              </a:pPr>
              <a:r>
                <a:rPr lang="de-DE" sz="1000" kern="100" dirty="0">
                  <a:effectLst/>
                  <a:latin typeface="Aptos" panose="020B0004020202020204" pitchFamily="34" charset="0"/>
                  <a:ea typeface="Aptos" panose="020B0004020202020204" pitchFamily="34" charset="0"/>
                  <a:cs typeface="Times New Roman" panose="02020603050405020304" pitchFamily="18" charset="0"/>
                </a:rPr>
                <a:t>Abb. </a:t>
              </a:r>
              <a:r>
                <a:rPr lang="de-DE" sz="1000" kern="100" dirty="0">
                  <a:latin typeface="Aptos" panose="020B0004020202020204" pitchFamily="34" charset="0"/>
                  <a:ea typeface="Aptos" panose="020B0004020202020204" pitchFamily="34" charset="0"/>
                  <a:cs typeface="Times New Roman" panose="02020603050405020304" pitchFamily="18" charset="0"/>
                </a:rPr>
                <a:t>9</a:t>
              </a:r>
              <a:r>
                <a:rPr lang="de-DE" sz="1000" kern="100" dirty="0">
                  <a:effectLst/>
                  <a:latin typeface="Aptos" panose="020B0004020202020204" pitchFamily="34" charset="0"/>
                  <a:ea typeface="Aptos" panose="020B0004020202020204" pitchFamily="34" charset="0"/>
                  <a:cs typeface="Times New Roman" panose="02020603050405020304" pitchFamily="18" charset="0"/>
                </a:rPr>
                <a:t>.</a:t>
              </a:r>
            </a:p>
          </p:txBody>
        </p:sp>
        <p:pic>
          <p:nvPicPr>
            <p:cNvPr id="36" name="Grafik 35">
              <a:extLst>
                <a:ext uri="{FF2B5EF4-FFF2-40B4-BE49-F238E27FC236}">
                  <a16:creationId xmlns:a16="http://schemas.microsoft.com/office/drawing/2014/main" id="{12B6C1FA-9B2E-0620-01F0-A1120D8E7887}"/>
                </a:ext>
              </a:extLst>
            </p:cNvPr>
            <p:cNvPicPr>
              <a:picLocks noChangeAspect="1"/>
            </p:cNvPicPr>
            <p:nvPr/>
          </p:nvPicPr>
          <p:blipFill>
            <a:blip r:embed="rId19"/>
            <a:stretch>
              <a:fillRect/>
            </a:stretch>
          </p:blipFill>
          <p:spPr>
            <a:xfrm>
              <a:off x="22309394" y="31251155"/>
              <a:ext cx="5328366" cy="2426418"/>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3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3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3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3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E5374211136C64DA054225B9520D00E" ma:contentTypeVersion="18" ma:contentTypeDescription="Ein neues Dokument erstellen." ma:contentTypeScope="" ma:versionID="8e0c6b28fa59e118847820c08ad1a3b8">
  <xsd:schema xmlns:xsd="http://www.w3.org/2001/XMLSchema" xmlns:xs="http://www.w3.org/2001/XMLSchema" xmlns:p="http://schemas.microsoft.com/office/2006/metadata/properties" xmlns:ns2="d1a299bb-a159-4aa6-b66c-5c17e4d0d86a" xmlns:ns3="f7e46295-5074-4f37-980e-16b4903fd418" targetNamespace="http://schemas.microsoft.com/office/2006/metadata/properties" ma:root="true" ma:fieldsID="8068a409c0e040179d2596ed9d4eec48" ns2:_="" ns3:_="">
    <xsd:import namespace="d1a299bb-a159-4aa6-b66c-5c17e4d0d86a"/>
    <xsd:import namespace="f7e46295-5074-4f37-980e-16b4903fd41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a299bb-a159-4aa6-b66c-5c17e4d0d8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c6159e26-e387-4955-8c38-302e604e49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e46295-5074-4f37-980e-16b4903fd418"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e401cb47-fe48-4994-b088-2b84ef994797}" ma:internalName="TaxCatchAll" ma:showField="CatchAllData" ma:web="f7e46295-5074-4f37-980e-16b4903fd4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1a299bb-a159-4aa6-b66c-5c17e4d0d86a">
      <Terms xmlns="http://schemas.microsoft.com/office/infopath/2007/PartnerControls"/>
    </lcf76f155ced4ddcb4097134ff3c332f>
    <TaxCatchAll xmlns="f7e46295-5074-4f37-980e-16b4903fd418" xsi:nil="true"/>
  </documentManagement>
</p:properties>
</file>

<file path=customXml/itemProps1.xml><?xml version="1.0" encoding="utf-8"?>
<ds:datastoreItem xmlns:ds="http://schemas.openxmlformats.org/officeDocument/2006/customXml" ds:itemID="{8D628C55-9E41-4383-842F-B2618B0BBD72}"/>
</file>

<file path=customXml/itemProps2.xml><?xml version="1.0" encoding="utf-8"?>
<ds:datastoreItem xmlns:ds="http://schemas.openxmlformats.org/officeDocument/2006/customXml" ds:itemID="{F677BB1A-DD18-479A-A8D7-AA2EF458AEBE}"/>
</file>

<file path=customXml/itemProps3.xml><?xml version="1.0" encoding="utf-8"?>
<ds:datastoreItem xmlns:ds="http://schemas.openxmlformats.org/officeDocument/2006/customXml" ds:itemID="{06449592-5049-4184-ADD2-BC08A52DAA85}"/>
</file>

<file path=docProps/app.xml><?xml version="1.0" encoding="utf-8"?>
<Properties xmlns="http://schemas.openxmlformats.org/officeDocument/2006/extended-properties" xmlns:vt="http://schemas.openxmlformats.org/officeDocument/2006/docPropsVTypes">
  <TotalTime>0</TotalTime>
  <Words>1527</Words>
  <Application>Microsoft Office PowerPoint</Application>
  <PresentationFormat>Benutzerdefiniert</PresentationFormat>
  <Paragraphs>87</Paragraphs>
  <Slides>1</Slides>
  <Notes>1</Notes>
  <HiddenSlides>0</HiddenSlides>
  <MMClips>0</MMClips>
  <ScaleCrop>false</ScaleCrop>
  <HeadingPairs>
    <vt:vector size="8" baseType="variant">
      <vt:variant>
        <vt:lpstr>Verwendete Schriftarten</vt:lpstr>
      </vt:variant>
      <vt:variant>
        <vt:i4>6</vt:i4>
      </vt:variant>
      <vt:variant>
        <vt:lpstr>Design</vt:lpstr>
      </vt:variant>
      <vt:variant>
        <vt:i4>2</vt:i4>
      </vt:variant>
      <vt:variant>
        <vt:lpstr>Eingebettete OLE-Server</vt:lpstr>
      </vt:variant>
      <vt:variant>
        <vt:i4>1</vt:i4>
      </vt:variant>
      <vt:variant>
        <vt:lpstr>Folientitel</vt:lpstr>
      </vt:variant>
      <vt:variant>
        <vt:i4>1</vt:i4>
      </vt:variant>
    </vt:vector>
  </HeadingPairs>
  <TitlesOfParts>
    <vt:vector size="10" baseType="lpstr">
      <vt:lpstr>Adobe Fan Heiti Std B</vt:lpstr>
      <vt:lpstr>Aptos</vt:lpstr>
      <vt:lpstr>Arial</vt:lpstr>
      <vt:lpstr>Arial Narrow</vt:lpstr>
      <vt:lpstr>Cambria</vt:lpstr>
      <vt:lpstr>Times New Roman</vt:lpstr>
      <vt:lpstr>Standarddesign</vt:lpstr>
      <vt:lpstr>1_Standarddesign</vt:lpstr>
      <vt:lpstr>think-cell Folie</vt:lpstr>
      <vt:lpstr>PowerPoint-Präsentation</vt:lpstr>
    </vt:vector>
  </TitlesOfParts>
  <Company>Fachhochschule Weihenstephan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geissler</dc:creator>
  <cp:lastModifiedBy>Schapitz, Felix</cp:lastModifiedBy>
  <cp:revision>164</cp:revision>
  <cp:lastPrinted>2013-03-26T18:38:37Z</cp:lastPrinted>
  <dcterms:created xsi:type="dcterms:W3CDTF">2000-11-21T15:21:56Z</dcterms:created>
  <dcterms:modified xsi:type="dcterms:W3CDTF">2026-06-16T18:27:50Z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0x010100AE5374211136C64DA054225B9520D00E</vt:lpwstr>
  </property>
</Properties>
</file>